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webextensions/webextension1.xml" ContentType="application/vnd.ms-office.webextension+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 id="2147484204" r:id="rId2"/>
  </p:sldMasterIdLst>
  <p:notesMasterIdLst>
    <p:notesMasterId r:id="rId66"/>
  </p:notesMasterIdLst>
  <p:handoutMasterIdLst>
    <p:handoutMasterId r:id="rId67"/>
  </p:handoutMasterIdLst>
  <p:sldIdLst>
    <p:sldId id="256" r:id="rId3"/>
    <p:sldId id="621" r:id="rId4"/>
    <p:sldId id="583" r:id="rId5"/>
    <p:sldId id="512" r:id="rId6"/>
    <p:sldId id="577" r:id="rId7"/>
    <p:sldId id="600" r:id="rId8"/>
    <p:sldId id="585" r:id="rId9"/>
    <p:sldId id="586" r:id="rId10"/>
    <p:sldId id="587" r:id="rId11"/>
    <p:sldId id="588" r:id="rId12"/>
    <p:sldId id="589" r:id="rId13"/>
    <p:sldId id="590" r:id="rId14"/>
    <p:sldId id="591" r:id="rId15"/>
    <p:sldId id="594" r:id="rId16"/>
    <p:sldId id="593" r:id="rId17"/>
    <p:sldId id="565" r:id="rId18"/>
    <p:sldId id="513" r:id="rId19"/>
    <p:sldId id="592" r:id="rId20"/>
    <p:sldId id="564" r:id="rId21"/>
    <p:sldId id="595" r:id="rId22"/>
    <p:sldId id="596" r:id="rId23"/>
    <p:sldId id="598" r:id="rId24"/>
    <p:sldId id="602" r:id="rId25"/>
    <p:sldId id="603" r:id="rId26"/>
    <p:sldId id="601" r:id="rId27"/>
    <p:sldId id="566" r:id="rId28"/>
    <p:sldId id="515" r:id="rId29"/>
    <p:sldId id="516" r:id="rId30"/>
    <p:sldId id="517" r:id="rId31"/>
    <p:sldId id="518" r:id="rId32"/>
    <p:sldId id="519" r:id="rId33"/>
    <p:sldId id="620" r:id="rId34"/>
    <p:sldId id="568" r:id="rId35"/>
    <p:sldId id="569" r:id="rId36"/>
    <p:sldId id="571" r:id="rId37"/>
    <p:sldId id="570" r:id="rId38"/>
    <p:sldId id="572" r:id="rId39"/>
    <p:sldId id="605" r:id="rId40"/>
    <p:sldId id="606" r:id="rId41"/>
    <p:sldId id="607" r:id="rId42"/>
    <p:sldId id="608" r:id="rId43"/>
    <p:sldId id="609" r:id="rId44"/>
    <p:sldId id="610" r:id="rId45"/>
    <p:sldId id="611" r:id="rId46"/>
    <p:sldId id="618" r:id="rId47"/>
    <p:sldId id="619" r:id="rId48"/>
    <p:sldId id="612" r:id="rId49"/>
    <p:sldId id="613" r:id="rId50"/>
    <p:sldId id="614" r:id="rId51"/>
    <p:sldId id="615" r:id="rId52"/>
    <p:sldId id="616" r:id="rId53"/>
    <p:sldId id="617" r:id="rId54"/>
    <p:sldId id="509" r:id="rId55"/>
    <p:sldId id="546" r:id="rId56"/>
    <p:sldId id="547" r:id="rId57"/>
    <p:sldId id="579" r:id="rId58"/>
    <p:sldId id="549" r:id="rId59"/>
    <p:sldId id="548" r:id="rId60"/>
    <p:sldId id="562" r:id="rId61"/>
    <p:sldId id="580" r:id="rId62"/>
    <p:sldId id="581" r:id="rId63"/>
    <p:sldId id="582" r:id="rId64"/>
    <p:sldId id="507" r:id="rId65"/>
  </p:sldIdLst>
  <p:sldSz cx="14630400" cy="8229600"/>
  <p:notesSz cx="6858000" cy="9144000"/>
  <p:defaultTextStyle>
    <a:defPPr>
      <a:defRPr lang="en-US"/>
    </a:defPPr>
    <a:lvl1pPr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1pPr>
    <a:lvl2pPr marL="652463" indent="-195263"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2pPr>
    <a:lvl3pPr marL="1304925" indent="-390525"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3pPr>
    <a:lvl4pPr marL="1958975" indent="-587375"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4pPr>
    <a:lvl5pPr marL="2611438" indent="-782638"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5pPr>
    <a:lvl6pPr marL="2286000" algn="l" defTabSz="457200" rtl="0" eaLnBrk="1" latinLnBrk="0" hangingPunct="1">
      <a:defRPr sz="2600" kern="1200">
        <a:solidFill>
          <a:schemeClr val="tx1"/>
        </a:solidFill>
        <a:latin typeface="Gill Sans MT" charset="0"/>
        <a:ea typeface="ＭＳ Ｐゴシック" charset="0"/>
        <a:cs typeface="ＭＳ Ｐゴシック" charset="0"/>
      </a:defRPr>
    </a:lvl6pPr>
    <a:lvl7pPr marL="2743200" algn="l" defTabSz="457200" rtl="0" eaLnBrk="1" latinLnBrk="0" hangingPunct="1">
      <a:defRPr sz="2600" kern="1200">
        <a:solidFill>
          <a:schemeClr val="tx1"/>
        </a:solidFill>
        <a:latin typeface="Gill Sans MT" charset="0"/>
        <a:ea typeface="ＭＳ Ｐゴシック" charset="0"/>
        <a:cs typeface="ＭＳ Ｐゴシック" charset="0"/>
      </a:defRPr>
    </a:lvl7pPr>
    <a:lvl8pPr marL="3200400" algn="l" defTabSz="457200" rtl="0" eaLnBrk="1" latinLnBrk="0" hangingPunct="1">
      <a:defRPr sz="2600" kern="1200">
        <a:solidFill>
          <a:schemeClr val="tx1"/>
        </a:solidFill>
        <a:latin typeface="Gill Sans MT" charset="0"/>
        <a:ea typeface="ＭＳ Ｐゴシック" charset="0"/>
        <a:cs typeface="ＭＳ Ｐゴシック" charset="0"/>
      </a:defRPr>
    </a:lvl8pPr>
    <a:lvl9pPr marL="3657600" algn="l" defTabSz="457200" rtl="0" eaLnBrk="1" latinLnBrk="0" hangingPunct="1">
      <a:defRPr sz="2600" kern="1200">
        <a:solidFill>
          <a:schemeClr val="tx1"/>
        </a:solidFill>
        <a:latin typeface="Gill Sans MT"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181">
          <p15:clr>
            <a:srgbClr val="A4A3A4"/>
          </p15:clr>
        </p15:guide>
        <p15:guide id="2" orient="horz" pos="369">
          <p15:clr>
            <a:srgbClr val="A4A3A4"/>
          </p15:clr>
        </p15:guide>
        <p15:guide id="3" pos="43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y Cotgreave" initials="AC" lastIdx="7" clrIdx="0">
    <p:extLst>
      <p:ext uri="{19B8F6BF-5375-455C-9EA6-DF929625EA0E}">
        <p15:presenceInfo xmlns:p15="http://schemas.microsoft.com/office/powerpoint/2012/main" userId="S-1-5-21-1674886584-3431957878-314445162-94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FEF7E4"/>
    <a:srgbClr val="A9B2B7"/>
    <a:srgbClr val="E69999"/>
    <a:srgbClr val="C00000"/>
    <a:srgbClr val="F2F2F2"/>
    <a:srgbClr val="5B6591"/>
    <a:srgbClr val="E2E1FF"/>
    <a:srgbClr val="C1C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88283" autoAdjust="0"/>
  </p:normalViewPr>
  <p:slideViewPr>
    <p:cSldViewPr snapToGrid="0" showGuides="1">
      <p:cViewPr varScale="1">
        <p:scale>
          <a:sx n="85" d="100"/>
          <a:sy n="85" d="100"/>
        </p:scale>
        <p:origin x="96" y="96"/>
      </p:cViewPr>
      <p:guideLst>
        <p:guide orient="horz" pos="1181"/>
        <p:guide orient="horz" pos="369"/>
        <p:guide pos="432"/>
      </p:guideLst>
    </p:cSldViewPr>
  </p:slideViewPr>
  <p:notesTextViewPr>
    <p:cViewPr>
      <p:scale>
        <a:sx n="100" d="100"/>
        <a:sy n="100" d="100"/>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306221" fontAlgn="auto">
              <a:spcBef>
                <a:spcPts val="0"/>
              </a:spcBef>
              <a:spcAft>
                <a:spcPts val="0"/>
              </a:spcAft>
              <a:defRPr sz="1200" smtClean="0">
                <a:latin typeface="BentonSans Book"/>
                <a:ea typeface="+mn-ea"/>
                <a:cs typeface="+mn-cs"/>
              </a:defRPr>
            </a:lvl1pPr>
          </a:lstStyle>
          <a:p>
            <a:pPr>
              <a:defRPr/>
            </a:pPr>
            <a:fld id="{85591767-110F-A243-83F9-36645DAA76CB}" type="datetime1">
              <a:rPr lang="en-US"/>
              <a:pPr>
                <a:defRPr/>
              </a:pPr>
              <a:t>7/24/2017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1306221" fontAlgn="auto">
              <a:spcBef>
                <a:spcPts val="0"/>
              </a:spcBef>
              <a:spcAft>
                <a:spcPts val="0"/>
              </a:spcAft>
              <a:defRPr sz="1200" smtClean="0">
                <a:latin typeface="BentonSans Book"/>
                <a:ea typeface="+mn-ea"/>
                <a:cs typeface="+mn-cs"/>
              </a:defRPr>
            </a:lvl1pPr>
          </a:lstStyle>
          <a:p>
            <a:pPr>
              <a:defRPr/>
            </a:pPr>
            <a:fld id="{183AF4F7-31B0-B643-9B95-E1F087EE11A4}" type="slidenum">
              <a:rPr lang="en-US"/>
              <a:pPr>
                <a:defRPr/>
              </a:pPr>
              <a:t>‹#›</a:t>
            </a:fld>
            <a:endParaRPr lang="en-US" dirty="0"/>
          </a:p>
        </p:txBody>
      </p:sp>
    </p:spTree>
    <p:extLst>
      <p:ext uri="{BB962C8B-B14F-4D97-AF65-F5344CB8AC3E}">
        <p14:creationId xmlns:p14="http://schemas.microsoft.com/office/powerpoint/2010/main" val="353554104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306221" fontAlgn="auto">
              <a:spcBef>
                <a:spcPts val="0"/>
              </a:spcBef>
              <a:spcAft>
                <a:spcPts val="0"/>
              </a:spcAft>
              <a:defRPr sz="1200" smtClean="0">
                <a:latin typeface="BentonSans Book"/>
                <a:ea typeface="+mn-ea"/>
                <a:cs typeface="+mn-cs"/>
              </a:defRPr>
            </a:lvl1pPr>
          </a:lstStyle>
          <a:p>
            <a:pPr>
              <a:defRPr/>
            </a:pPr>
            <a:fld id="{7850FBDF-363D-BA4E-BF53-7E974FE76827}" type="datetime1">
              <a:rPr lang="en-US"/>
              <a:pPr>
                <a:defRPr/>
              </a:pPr>
              <a:t>7/24/2017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1306221" fontAlgn="auto">
              <a:spcBef>
                <a:spcPts val="0"/>
              </a:spcBef>
              <a:spcAft>
                <a:spcPts val="0"/>
              </a:spcAft>
              <a:defRPr sz="1200" smtClean="0">
                <a:latin typeface="BentonSans Book"/>
                <a:ea typeface="+mn-ea"/>
                <a:cs typeface="+mn-cs"/>
              </a:defRPr>
            </a:lvl1pPr>
          </a:lstStyle>
          <a:p>
            <a:pPr>
              <a:defRPr/>
            </a:pPr>
            <a:fld id="{BE318CCB-9EB4-A04E-B82B-4EF927884A69}" type="slidenum">
              <a:rPr lang="en-US"/>
              <a:pPr>
                <a:defRPr/>
              </a:pPr>
              <a:t>‹#›</a:t>
            </a:fld>
            <a:endParaRPr lang="en-US" dirty="0"/>
          </a:p>
        </p:txBody>
      </p:sp>
    </p:spTree>
    <p:extLst>
      <p:ext uri="{BB962C8B-B14F-4D97-AF65-F5344CB8AC3E}">
        <p14:creationId xmlns:p14="http://schemas.microsoft.com/office/powerpoint/2010/main" val="1518684071"/>
      </p:ext>
    </p:extLst>
  </p:cSld>
  <p:clrMap bg1="lt1" tx1="dk1" bg2="lt2" tx2="dk2" accent1="accent1" accent2="accent2" accent3="accent3" accent4="accent4" accent5="accent5" accent6="accent6" hlink="hlink" folHlink="folHlink"/>
  <p:hf sldNum="0" hdr="0" ftr="0" dt="0"/>
  <p:notesStyle>
    <a:lvl1pPr algn="l" defTabSz="1304925" rtl="0" fontAlgn="base">
      <a:spcBef>
        <a:spcPct val="30000"/>
      </a:spcBef>
      <a:spcAft>
        <a:spcPct val="0"/>
      </a:spcAft>
      <a:defRPr kern="1200">
        <a:solidFill>
          <a:schemeClr val="tx1"/>
        </a:solidFill>
        <a:latin typeface="BentonSans Book"/>
        <a:ea typeface="ＭＳ Ｐゴシック" charset="0"/>
        <a:cs typeface="ＭＳ Ｐゴシック" charset="0"/>
      </a:defRPr>
    </a:lvl1pPr>
    <a:lvl2pPr marL="652463" algn="l" defTabSz="1304925" rtl="0" fontAlgn="base">
      <a:spcBef>
        <a:spcPct val="30000"/>
      </a:spcBef>
      <a:spcAft>
        <a:spcPct val="0"/>
      </a:spcAft>
      <a:defRPr kern="1200">
        <a:solidFill>
          <a:schemeClr val="tx1"/>
        </a:solidFill>
        <a:latin typeface="BentonSans Book"/>
        <a:ea typeface="ＭＳ Ｐゴシック" charset="0"/>
        <a:cs typeface="+mn-cs"/>
      </a:defRPr>
    </a:lvl2pPr>
    <a:lvl3pPr marL="1304925" algn="l" defTabSz="1304925" rtl="0" fontAlgn="base">
      <a:spcBef>
        <a:spcPct val="30000"/>
      </a:spcBef>
      <a:spcAft>
        <a:spcPct val="0"/>
      </a:spcAft>
      <a:defRPr kern="1200">
        <a:solidFill>
          <a:schemeClr val="tx1"/>
        </a:solidFill>
        <a:latin typeface="BentonSans Book"/>
        <a:ea typeface="ＭＳ Ｐゴシック" charset="0"/>
        <a:cs typeface="+mn-cs"/>
      </a:defRPr>
    </a:lvl3pPr>
    <a:lvl4pPr marL="1958975" algn="l" defTabSz="1304925" rtl="0" fontAlgn="base">
      <a:spcBef>
        <a:spcPct val="30000"/>
      </a:spcBef>
      <a:spcAft>
        <a:spcPct val="0"/>
      </a:spcAft>
      <a:defRPr kern="1200">
        <a:solidFill>
          <a:schemeClr val="tx1"/>
        </a:solidFill>
        <a:latin typeface="BentonSans Book"/>
        <a:ea typeface="ＭＳ Ｐゴシック" charset="0"/>
        <a:cs typeface="+mn-cs"/>
      </a:defRPr>
    </a:lvl4pPr>
    <a:lvl5pPr marL="2611438" algn="l" defTabSz="1304925" rtl="0" fontAlgn="base">
      <a:spcBef>
        <a:spcPct val="30000"/>
      </a:spcBef>
      <a:spcAft>
        <a:spcPct val="0"/>
      </a:spcAft>
      <a:defRPr kern="1200">
        <a:solidFill>
          <a:schemeClr val="tx1"/>
        </a:solidFill>
        <a:latin typeface="BentonSans Book"/>
        <a:ea typeface="ＭＳ Ｐゴシック" charset="0"/>
        <a:cs typeface="+mn-cs"/>
      </a:defRPr>
    </a:lvl5pPr>
    <a:lvl6pPr marL="3265550" algn="l" defTabSz="1306221" rtl="0" eaLnBrk="1" latinLnBrk="0" hangingPunct="1">
      <a:defRPr sz="1800" kern="1200">
        <a:solidFill>
          <a:schemeClr val="tx1"/>
        </a:solidFill>
        <a:latin typeface="+mn-lt"/>
        <a:ea typeface="+mn-ea"/>
        <a:cs typeface="+mn-cs"/>
      </a:defRPr>
    </a:lvl6pPr>
    <a:lvl7pPr marL="3918661" algn="l" defTabSz="1306221" rtl="0" eaLnBrk="1" latinLnBrk="0" hangingPunct="1">
      <a:defRPr sz="1800" kern="1200">
        <a:solidFill>
          <a:schemeClr val="tx1"/>
        </a:solidFill>
        <a:latin typeface="+mn-lt"/>
        <a:ea typeface="+mn-ea"/>
        <a:cs typeface="+mn-cs"/>
      </a:defRPr>
    </a:lvl7pPr>
    <a:lvl8pPr marL="4571771" algn="l" defTabSz="1306221" rtl="0" eaLnBrk="1" latinLnBrk="0" hangingPunct="1">
      <a:defRPr sz="1800" kern="1200">
        <a:solidFill>
          <a:schemeClr val="tx1"/>
        </a:solidFill>
        <a:latin typeface="+mn-lt"/>
        <a:ea typeface="+mn-ea"/>
        <a:cs typeface="+mn-cs"/>
      </a:defRPr>
    </a:lvl8pPr>
    <a:lvl9pPr marL="5224882" algn="l" defTabSz="1306221"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8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Title Slide</a:t>
            </a:r>
          </a:p>
        </p:txBody>
      </p:sp>
    </p:spTree>
    <p:extLst>
      <p:ext uri="{BB962C8B-B14F-4D97-AF65-F5344CB8AC3E}">
        <p14:creationId xmlns:p14="http://schemas.microsoft.com/office/powerpoint/2010/main" val="2965945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baseline of the font is the line</a:t>
            </a:r>
            <a:r>
              <a:rPr lang="en-US" baseline="0" dirty="0" smtClean="0"/>
              <a:t> that the letter sit on. The meanline is the line that fits most of the lowercase letters. This is known as the x-height, which is the height of the lowercase x. The cap height is the distance from the top of the x-height to the top of the uppercase characters. Ascenders can reach above the cap height and descenders go below the baseline.</a:t>
            </a:r>
          </a:p>
          <a:p>
            <a:endParaRPr lang="en-US" baseline="0" dirty="0" smtClean="0"/>
          </a:p>
          <a:p>
            <a:endParaRPr lang="en-US" dirty="0"/>
          </a:p>
        </p:txBody>
      </p:sp>
    </p:spTree>
    <p:extLst>
      <p:ext uri="{BB962C8B-B14F-4D97-AF65-F5344CB8AC3E}">
        <p14:creationId xmlns:p14="http://schemas.microsoft.com/office/powerpoint/2010/main" val="1668938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Fonts can be split into serif and san serif</a:t>
            </a:r>
            <a:r>
              <a:rPr lang="en-US" baseline="0" dirty="0" smtClean="0"/>
              <a:t> fonts. Serifs are little feet or hooks on the font. The word “sans” means “without”. So sans serif means without feet. Notice that a “32 point font” does not mean they are all the same size. The size of Calibri at 32 point font is much smaller than Verdana at 32 point.</a:t>
            </a:r>
            <a:endParaRPr lang="en-US" dirty="0"/>
          </a:p>
        </p:txBody>
      </p:sp>
    </p:spTree>
    <p:extLst>
      <p:ext uri="{BB962C8B-B14F-4D97-AF65-F5344CB8AC3E}">
        <p14:creationId xmlns:p14="http://schemas.microsoft.com/office/powerpoint/2010/main" val="234883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04925" rtl="0" eaLnBrk="1" fontAlgn="base" latinLnBrk="0" hangingPunct="1">
              <a:lnSpc>
                <a:spcPct val="100000"/>
              </a:lnSpc>
              <a:spcBef>
                <a:spcPct val="30000"/>
              </a:spcBef>
              <a:spcAft>
                <a:spcPct val="0"/>
              </a:spcAft>
              <a:buClrTx/>
              <a:buSzTx/>
              <a:buFontTx/>
              <a:buNone/>
              <a:tabLst/>
              <a:defRPr/>
            </a:pPr>
            <a:r>
              <a:rPr lang="en-US" dirty="0"/>
              <a:t>Works Cited – All of the definitions and photos for the definitions used in this section were used from https://blog.hubspot.com/marketing/typography-terms-introduction</a:t>
            </a:r>
            <a:r>
              <a:rPr lang="en-US" dirty="0" smtClean="0"/>
              <a:t>.</a:t>
            </a:r>
            <a:endParaRPr lang="en-US" dirty="0"/>
          </a:p>
        </p:txBody>
      </p:sp>
    </p:spTree>
    <p:extLst>
      <p:ext uri="{BB962C8B-B14F-4D97-AF65-F5344CB8AC3E}">
        <p14:creationId xmlns:p14="http://schemas.microsoft.com/office/powerpoint/2010/main" val="398586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04925" rtl="0" eaLnBrk="1" fontAlgn="base" latinLnBrk="0" hangingPunct="1">
              <a:lnSpc>
                <a:spcPct val="100000"/>
              </a:lnSpc>
              <a:spcBef>
                <a:spcPct val="30000"/>
              </a:spcBef>
              <a:spcAft>
                <a:spcPct val="0"/>
              </a:spcAft>
              <a:buClrTx/>
              <a:buSzTx/>
              <a:buFontTx/>
              <a:buNone/>
              <a:tabLst/>
              <a:defRPr/>
            </a:pPr>
            <a:r>
              <a:rPr lang="en-US" b="1" dirty="0" smtClean="0"/>
              <a:t>Cap height:</a:t>
            </a:r>
            <a:r>
              <a:rPr lang="en-US" dirty="0" smtClean="0"/>
              <a:t> The distance from the baseline to the top of the capital letter.</a:t>
            </a:r>
            <a:endParaRPr lang="en-US" b="1" baseline="0" dirty="0" smtClean="0"/>
          </a:p>
          <a:p>
            <a:r>
              <a:rPr lang="en-US" b="1" baseline="0" dirty="0" smtClean="0"/>
              <a:t>Meanline: </a:t>
            </a:r>
            <a:r>
              <a:rPr lang="en-US" baseline="0" dirty="0" smtClean="0"/>
              <a:t>the line that fits most of the lowercase letters. This is known as the x-height, which is the height of the lowercase x. </a:t>
            </a:r>
            <a:endParaRPr lang="en-US" b="1" baseline="0" dirty="0" smtClean="0"/>
          </a:p>
          <a:p>
            <a:pPr marL="0" marR="0" indent="0" algn="l" defTabSz="1304925" rtl="0" eaLnBrk="1" fontAlgn="base" latinLnBrk="0" hangingPunct="1">
              <a:lnSpc>
                <a:spcPct val="100000"/>
              </a:lnSpc>
              <a:spcBef>
                <a:spcPct val="30000"/>
              </a:spcBef>
              <a:spcAft>
                <a:spcPct val="0"/>
              </a:spcAft>
              <a:buClrTx/>
              <a:buSzTx/>
              <a:buFontTx/>
              <a:buNone/>
              <a:tabLst/>
              <a:defRPr/>
            </a:pPr>
            <a:r>
              <a:rPr lang="en-US" b="1" dirty="0" smtClean="0"/>
              <a:t>X-height:</a:t>
            </a:r>
            <a:r>
              <a:rPr lang="en-US" dirty="0" smtClean="0"/>
              <a:t> Is the distance between the baseline and the meanline, it's the height of the body of the lowercase letter,</a:t>
            </a:r>
            <a:r>
              <a:rPr lang="en-US" baseline="0" dirty="0" smtClean="0"/>
              <a:t> for example, the lowercase letter x (hence the name).</a:t>
            </a:r>
            <a:endParaRPr lang="en-US" b="1" dirty="0" smtClean="0"/>
          </a:p>
          <a:p>
            <a:pPr marL="0" marR="0" indent="0" algn="l" defTabSz="1304925" rtl="0" eaLnBrk="1" fontAlgn="base" latinLnBrk="0" hangingPunct="1">
              <a:lnSpc>
                <a:spcPct val="100000"/>
              </a:lnSpc>
              <a:spcBef>
                <a:spcPct val="30000"/>
              </a:spcBef>
              <a:spcAft>
                <a:spcPct val="0"/>
              </a:spcAft>
              <a:buClrTx/>
              <a:buSzTx/>
              <a:buFontTx/>
              <a:buNone/>
              <a:tabLst/>
              <a:defRPr/>
            </a:pPr>
            <a:r>
              <a:rPr lang="en-US" b="1" dirty="0" smtClean="0"/>
              <a:t>Baseline:</a:t>
            </a:r>
            <a:r>
              <a:rPr lang="en-US" dirty="0" smtClean="0"/>
              <a:t> The line where the letters sit.</a:t>
            </a:r>
            <a:endParaRPr lang="en-US" b="1" dirty="0" smtClean="0"/>
          </a:p>
          <a:p>
            <a:pPr marL="0" marR="0" indent="0" algn="l" defTabSz="1304925" rtl="0" eaLnBrk="1" fontAlgn="base" latinLnBrk="0" hangingPunct="1">
              <a:lnSpc>
                <a:spcPct val="100000"/>
              </a:lnSpc>
              <a:spcBef>
                <a:spcPct val="30000"/>
              </a:spcBef>
              <a:spcAft>
                <a:spcPct val="0"/>
              </a:spcAft>
              <a:buClrTx/>
              <a:buSzTx/>
              <a:buFontTx/>
              <a:buNone/>
              <a:tabLst/>
              <a:defRPr/>
            </a:pPr>
            <a:r>
              <a:rPr lang="en-US" b="1" dirty="0" smtClean="0"/>
              <a:t>Ascender: </a:t>
            </a:r>
            <a:r>
              <a:rPr lang="en-US" dirty="0" smtClean="0"/>
              <a:t>The portion of a letter that extends above the meanline of a font -- i.e., is taller than the font's x-height. (In this case, you’ll also notice the letter ‘h’ is actually taller than the x-height.)</a:t>
            </a:r>
            <a:endParaRPr lang="en-US" b="1" dirty="0" smtClean="0"/>
          </a:p>
          <a:p>
            <a:pPr marL="0" marR="0" indent="0" algn="l" defTabSz="1304925" rtl="0" eaLnBrk="1" fontAlgn="base" latinLnBrk="0" hangingPunct="1">
              <a:lnSpc>
                <a:spcPct val="100000"/>
              </a:lnSpc>
              <a:spcBef>
                <a:spcPct val="30000"/>
              </a:spcBef>
              <a:spcAft>
                <a:spcPct val="0"/>
              </a:spcAft>
              <a:buClrTx/>
              <a:buSzTx/>
              <a:buFontTx/>
              <a:buNone/>
              <a:tabLst/>
              <a:defRPr/>
            </a:pPr>
            <a:r>
              <a:rPr lang="en-US" b="1" dirty="0" smtClean="0"/>
              <a:t>Descender: </a:t>
            </a:r>
            <a:r>
              <a:rPr lang="en-US" dirty="0" smtClean="0"/>
              <a:t>The longest point on a letter that falls beyond the baseline.</a:t>
            </a:r>
          </a:p>
          <a:p>
            <a:endParaRPr lang="en-US" baseline="0" dirty="0" smtClean="0"/>
          </a:p>
        </p:txBody>
      </p:sp>
    </p:spTree>
    <p:extLst>
      <p:ext uri="{BB962C8B-B14F-4D97-AF65-F5344CB8AC3E}">
        <p14:creationId xmlns:p14="http://schemas.microsoft.com/office/powerpoint/2010/main" val="472063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Cross bar:</a:t>
            </a:r>
            <a:r>
              <a:rPr lang="en-US" dirty="0" smtClean="0"/>
              <a:t> The bar that goes across the inside of the letter and connects one side to another. (In this case, it's the bar inside the capital letter 'B.')</a:t>
            </a:r>
          </a:p>
          <a:p>
            <a:r>
              <a:rPr lang="en-US" b="1" dirty="0" smtClean="0"/>
              <a:t>Bowl: </a:t>
            </a:r>
            <a:r>
              <a:rPr lang="en-US" dirty="0" smtClean="0"/>
              <a:t>The curved part of the character that encloses the circular or curved parts of some letters, like 'd,' 'b,' 'o,' 'D,' and 'B.' (In this case, it's that round shape of the letter ‘b')</a:t>
            </a:r>
          </a:p>
          <a:p>
            <a:r>
              <a:rPr lang="en-US" b="1" dirty="0" smtClean="0"/>
              <a:t>Finial:</a:t>
            </a:r>
            <a:r>
              <a:rPr lang="en-US" dirty="0" smtClean="0"/>
              <a:t> The tapered end of letters such as ‘e’ or ‘c.'</a:t>
            </a:r>
          </a:p>
          <a:p>
            <a:r>
              <a:rPr lang="en-US" b="1" dirty="0" smtClean="0"/>
              <a:t>Terminal</a:t>
            </a:r>
            <a:r>
              <a:rPr lang="en-US" dirty="0" smtClean="0"/>
              <a:t>: A type of curve that you see at the top of the letter ‘f’ or the end of the letter ‘j.'</a:t>
            </a:r>
          </a:p>
          <a:p>
            <a:endParaRPr lang="en-US" baseline="0" dirty="0" smtClean="0"/>
          </a:p>
          <a:p>
            <a:endParaRPr lang="en-US" dirty="0"/>
          </a:p>
        </p:txBody>
      </p:sp>
    </p:spTree>
    <p:extLst>
      <p:ext uri="{BB962C8B-B14F-4D97-AF65-F5344CB8AC3E}">
        <p14:creationId xmlns:p14="http://schemas.microsoft.com/office/powerpoint/2010/main" val="1349002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ligature:</a:t>
            </a:r>
            <a:r>
              <a:rPr lang="en-US" dirty="0" smtClean="0"/>
              <a:t> two</a:t>
            </a:r>
            <a:r>
              <a:rPr lang="en-US" baseline="0" dirty="0" smtClean="0"/>
              <a:t> or more letter are joined as a single glyph. This is see too often in web or even print, but it can create beautiful look and in some cases increase readability.</a:t>
            </a:r>
          </a:p>
          <a:p>
            <a:endParaRPr lang="en-US" dirty="0"/>
          </a:p>
        </p:txBody>
      </p:sp>
    </p:spTree>
    <p:extLst>
      <p:ext uri="{BB962C8B-B14F-4D97-AF65-F5344CB8AC3E}">
        <p14:creationId xmlns:p14="http://schemas.microsoft.com/office/powerpoint/2010/main" val="4288720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the beautiful</a:t>
            </a:r>
            <a:r>
              <a:rPr lang="en-US" baseline="0" dirty="0" smtClean="0"/>
              <a:t> ligature connecting the </a:t>
            </a:r>
            <a:r>
              <a:rPr lang="en-US" baseline="0" dirty="0" err="1" smtClean="0"/>
              <a:t>i</a:t>
            </a:r>
            <a:r>
              <a:rPr lang="en-US" baseline="0" dirty="0" smtClean="0"/>
              <a:t> and n used here by Nicolas Felton in his 2007 </a:t>
            </a:r>
            <a:r>
              <a:rPr lang="en-US" baseline="0" dirty="0" err="1" smtClean="0"/>
              <a:t>Feltron</a:t>
            </a:r>
            <a:r>
              <a:rPr lang="en-US" baseline="0" dirty="0" smtClean="0"/>
              <a:t> Report.</a:t>
            </a:r>
            <a:endParaRPr lang="en-US" dirty="0"/>
          </a:p>
        </p:txBody>
      </p:sp>
    </p:spTree>
    <p:extLst>
      <p:ext uri="{BB962C8B-B14F-4D97-AF65-F5344CB8AC3E}">
        <p14:creationId xmlns:p14="http://schemas.microsoft.com/office/powerpoint/2010/main" val="2529256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04925" rtl="0" eaLnBrk="1" fontAlgn="base" latinLnBrk="0" hangingPunct="1">
              <a:lnSpc>
                <a:spcPct val="100000"/>
              </a:lnSpc>
              <a:spcBef>
                <a:spcPct val="30000"/>
              </a:spcBef>
              <a:spcAft>
                <a:spcPct val="0"/>
              </a:spcAft>
              <a:buClrTx/>
              <a:buSzTx/>
              <a:buFontTx/>
              <a:buNone/>
              <a:tabLst/>
              <a:defRPr/>
            </a:pPr>
            <a:r>
              <a:rPr lang="en-US" b="1" dirty="0" smtClean="0"/>
              <a:t>Kerning</a:t>
            </a:r>
            <a:r>
              <a:rPr lang="en-US" dirty="0" smtClean="0"/>
              <a:t> is the modification of the space between two letters.</a:t>
            </a:r>
          </a:p>
          <a:p>
            <a:endParaRPr lang="en-US" dirty="0"/>
          </a:p>
        </p:txBody>
      </p:sp>
    </p:spTree>
    <p:extLst>
      <p:ext uri="{BB962C8B-B14F-4D97-AF65-F5344CB8AC3E}">
        <p14:creationId xmlns:p14="http://schemas.microsoft.com/office/powerpoint/2010/main" val="4010296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04925" rtl="0" eaLnBrk="1" fontAlgn="base" latinLnBrk="0" hangingPunct="1">
              <a:lnSpc>
                <a:spcPct val="100000"/>
              </a:lnSpc>
              <a:spcBef>
                <a:spcPct val="30000"/>
              </a:spcBef>
              <a:spcAft>
                <a:spcPct val="0"/>
              </a:spcAft>
              <a:buClrTx/>
              <a:buSzTx/>
              <a:buFontTx/>
              <a:buNone/>
              <a:tabLst/>
              <a:defRPr/>
            </a:pPr>
            <a:r>
              <a:rPr lang="en-US" b="1" dirty="0" smtClean="0"/>
              <a:t>Tracking</a:t>
            </a:r>
            <a:r>
              <a:rPr lang="en-US" dirty="0" smtClean="0"/>
              <a:t> is very similar to Kerning however tracking adjusts the space between all letters to distribute them evenly rather than altering two letters.</a:t>
            </a:r>
          </a:p>
          <a:p>
            <a:endParaRPr lang="en-US" dirty="0"/>
          </a:p>
        </p:txBody>
      </p:sp>
    </p:spTree>
    <p:extLst>
      <p:ext uri="{BB962C8B-B14F-4D97-AF65-F5344CB8AC3E}">
        <p14:creationId xmlns:p14="http://schemas.microsoft.com/office/powerpoint/2010/main" val="2660296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04925" rtl="0" eaLnBrk="1" fontAlgn="base" latinLnBrk="0" hangingPunct="1">
              <a:lnSpc>
                <a:spcPct val="100000"/>
              </a:lnSpc>
              <a:spcBef>
                <a:spcPct val="30000"/>
              </a:spcBef>
              <a:spcAft>
                <a:spcPct val="0"/>
              </a:spcAft>
              <a:buClrTx/>
              <a:buSzTx/>
              <a:buFontTx/>
              <a:buNone/>
              <a:tabLst/>
              <a:defRPr/>
            </a:pPr>
            <a:r>
              <a:rPr lang="en-US" b="1" dirty="0" smtClean="0">
                <a:latin typeface="Merriweather Light"/>
              </a:rPr>
              <a:t>Leading</a:t>
            </a:r>
            <a:r>
              <a:rPr lang="en-US" dirty="0" smtClean="0">
                <a:latin typeface="Merriweather Light"/>
              </a:rPr>
              <a:t> is defined as the distance between baselines. You can increase or decrease your leading which pushes or pulls your lines of text respectively. Increasing the leading can make it much easier to read more lines of text. </a:t>
            </a:r>
          </a:p>
          <a:p>
            <a:endParaRPr lang="en-US" dirty="0"/>
          </a:p>
        </p:txBody>
      </p:sp>
    </p:spTree>
    <p:extLst>
      <p:ext uri="{BB962C8B-B14F-4D97-AF65-F5344CB8AC3E}">
        <p14:creationId xmlns:p14="http://schemas.microsoft.com/office/powerpoint/2010/main" val="4066803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Typography</a:t>
            </a:r>
            <a:r>
              <a:rPr lang="en-US" baseline="0" dirty="0" smtClean="0"/>
              <a:t> and Data Visualization Design: Who gives a font?</a:t>
            </a:r>
            <a:endParaRPr lang="en-US" dirty="0"/>
          </a:p>
        </p:txBody>
      </p:sp>
    </p:spTree>
    <p:extLst>
      <p:ext uri="{BB962C8B-B14F-4D97-AF65-F5344CB8AC3E}">
        <p14:creationId xmlns:p14="http://schemas.microsoft.com/office/powerpoint/2010/main" val="356312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 the emotions that are tied with the way words are expressed on the page. What</a:t>
            </a:r>
            <a:r>
              <a:rPr lang="en-US" baseline="0" dirty="0" smtClean="0"/>
              <a:t> does this text make you think of?</a:t>
            </a:r>
          </a:p>
          <a:p>
            <a:endParaRPr lang="en-US" baseline="0" dirty="0" smtClean="0"/>
          </a:p>
          <a:p>
            <a:r>
              <a:rPr lang="en-US" baseline="0" dirty="0" smtClean="0"/>
              <a:t>[Love note, handwritten message?]</a:t>
            </a:r>
            <a:endParaRPr lang="en-US" dirty="0"/>
          </a:p>
        </p:txBody>
      </p:sp>
    </p:spTree>
    <p:extLst>
      <p:ext uri="{BB962C8B-B14F-4D97-AF65-F5344CB8AC3E}">
        <p14:creationId xmlns:p14="http://schemas.microsoft.com/office/powerpoint/2010/main" val="4005727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this one? </a:t>
            </a:r>
          </a:p>
          <a:p>
            <a:endParaRPr lang="en-US" dirty="0" smtClean="0"/>
          </a:p>
          <a:p>
            <a:r>
              <a:rPr lang="en-US" dirty="0" smtClean="0"/>
              <a:t>[A wedding invitation? Or a greeting card for Valentine’s Day?]</a:t>
            </a:r>
            <a:endParaRPr lang="en-US" dirty="0"/>
          </a:p>
        </p:txBody>
      </p:sp>
    </p:spTree>
    <p:extLst>
      <p:ext uri="{BB962C8B-B14F-4D97-AF65-F5344CB8AC3E}">
        <p14:creationId xmlns:p14="http://schemas.microsoft.com/office/powerpoint/2010/main" val="1796036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this one?</a:t>
            </a:r>
          </a:p>
          <a:p>
            <a:endParaRPr lang="en-US" baseline="0" dirty="0" smtClean="0"/>
          </a:p>
          <a:p>
            <a:r>
              <a:rPr lang="en-US" baseline="0" dirty="0" smtClean="0"/>
              <a:t>[Kids]</a:t>
            </a:r>
            <a:endParaRPr lang="en-US" dirty="0"/>
          </a:p>
        </p:txBody>
      </p:sp>
    </p:spTree>
    <p:extLst>
      <p:ext uri="{BB962C8B-B14F-4D97-AF65-F5344CB8AC3E}">
        <p14:creationId xmlns:p14="http://schemas.microsoft.com/office/powerpoint/2010/main" val="1099644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Something</a:t>
            </a:r>
            <a:r>
              <a:rPr lang="en-US" baseline="0" dirty="0" smtClean="0"/>
              <a:t> that kids would have a really fun time with. Making a smiley face out of it for a card.</a:t>
            </a:r>
            <a:endParaRPr lang="en-US" dirty="0"/>
          </a:p>
        </p:txBody>
      </p:sp>
    </p:spTree>
    <p:extLst>
      <p:ext uri="{BB962C8B-B14F-4D97-AF65-F5344CB8AC3E}">
        <p14:creationId xmlns:p14="http://schemas.microsoft.com/office/powerpoint/2010/main" val="1212971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this?</a:t>
            </a:r>
            <a:r>
              <a:rPr lang="en-US" baseline="0" dirty="0" smtClean="0"/>
              <a:t> Would you date this person? </a:t>
            </a:r>
            <a:r>
              <a:rPr lang="en-US" b="1" baseline="0" dirty="0" smtClean="0"/>
              <a:t>I LOVE YOU!</a:t>
            </a:r>
          </a:p>
        </p:txBody>
      </p:sp>
    </p:spTree>
    <p:extLst>
      <p:ext uri="{BB962C8B-B14F-4D97-AF65-F5344CB8AC3E}">
        <p14:creationId xmlns:p14="http://schemas.microsoft.com/office/powerpoint/2010/main" val="2319443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person</a:t>
            </a:r>
            <a:r>
              <a:rPr lang="en-US" baseline="0" dirty="0" smtClean="0"/>
              <a:t> really loves data </a:t>
            </a:r>
            <a:r>
              <a:rPr lang="en-US" baseline="0" dirty="0" err="1" smtClean="0"/>
              <a:t>viz</a:t>
            </a:r>
            <a:r>
              <a:rPr lang="en-US" baseline="0" dirty="0" smtClean="0"/>
              <a:t>, charting their love into a typeface.</a:t>
            </a:r>
            <a:endParaRPr lang="en-US" b="1" baseline="0" dirty="0" smtClean="0"/>
          </a:p>
        </p:txBody>
      </p:sp>
    </p:spTree>
    <p:extLst>
      <p:ext uri="{BB962C8B-B14F-4D97-AF65-F5344CB8AC3E}">
        <p14:creationId xmlns:p14="http://schemas.microsoft.com/office/powerpoint/2010/main" val="3507404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research study from 2006 studied</a:t>
            </a:r>
            <a:r>
              <a:rPr lang="en-US" baseline="0" dirty="0" smtClean="0"/>
              <a:t> the perception of fonts. Specifically, if there were personalities and uses associated with various fonts. Serif fonts were thought to be stable and practical, while script fonts were perceived as feminine. Modern fonts were coarse and assertive and sans serif fonts were very neutral, neither positive or negative.</a:t>
            </a:r>
            <a:endParaRPr lang="en-US" dirty="0"/>
          </a:p>
        </p:txBody>
      </p:sp>
    </p:spTree>
    <p:extLst>
      <p:ext uri="{BB962C8B-B14F-4D97-AF65-F5344CB8AC3E}">
        <p14:creationId xmlns:p14="http://schemas.microsoft.com/office/powerpoint/2010/main" val="3718247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2008 study found that the more challenging a</a:t>
            </a:r>
            <a:r>
              <a:rPr lang="en-US" baseline="0" dirty="0" smtClean="0"/>
              <a:t> font was to read, the more challenging the task was perceived. The same task was asked of participants, but in very different fonts. The participants felt that the task was more difficult to complete when the font was hard to read, even thought the task was no different.</a:t>
            </a:r>
            <a:endParaRPr lang="en-US" dirty="0"/>
          </a:p>
        </p:txBody>
      </p:sp>
    </p:spTree>
    <p:extLst>
      <p:ext uri="{BB962C8B-B14F-4D97-AF65-F5344CB8AC3E}">
        <p14:creationId xmlns:p14="http://schemas.microsoft.com/office/powerpoint/2010/main" val="1913844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2014 study showed that the easier</a:t>
            </a:r>
            <a:r>
              <a:rPr lang="en-US" baseline="0" dirty="0" smtClean="0"/>
              <a:t> a font was to read, the less complex the intervention was perceived.</a:t>
            </a:r>
            <a:endParaRPr lang="en-US" dirty="0"/>
          </a:p>
        </p:txBody>
      </p:sp>
    </p:spTree>
    <p:extLst>
      <p:ext uri="{BB962C8B-B14F-4D97-AF65-F5344CB8AC3E}">
        <p14:creationId xmlns:p14="http://schemas.microsoft.com/office/powerpoint/2010/main" val="3694549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Available in high resolution form </a:t>
            </a:r>
            <a:r>
              <a:rPr lang="en-US" dirty="0" err="1" smtClean="0"/>
              <a:t>Designmantic</a:t>
            </a:r>
            <a:r>
              <a:rPr lang="en-US" dirty="0" smtClean="0"/>
              <a:t>.</a:t>
            </a:r>
          </a:p>
          <a:p>
            <a:r>
              <a:rPr lang="en-US" dirty="0" smtClean="0"/>
              <a:t>https://www.designmantic.com/blog/wp-content/uploads/2014/04/font-infography.jpg</a:t>
            </a:r>
          </a:p>
          <a:p>
            <a:endParaRPr lang="en-US" dirty="0"/>
          </a:p>
        </p:txBody>
      </p:sp>
    </p:spTree>
    <p:extLst>
      <p:ext uri="{BB962C8B-B14F-4D97-AF65-F5344CB8AC3E}">
        <p14:creationId xmlns:p14="http://schemas.microsoft.com/office/powerpoint/2010/main" val="1029361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manufacturer spelled flicker with a poor choice of fonts. </a:t>
            </a:r>
            <a:r>
              <a:rPr lang="en-US" dirty="0" smtClean="0"/>
              <a:t>I</a:t>
            </a:r>
            <a:r>
              <a:rPr lang="en-US" baseline="0" dirty="0" smtClean="0"/>
              <a:t> don’t think this is what they intended the box to look like. You’ll have to cover the children’s eyes as you walk down this aisle of the </a:t>
            </a:r>
            <a:r>
              <a:rPr lang="en-US" baseline="0" smtClean="0"/>
              <a:t>store.</a:t>
            </a:r>
          </a:p>
          <a:p>
            <a:endParaRPr lang="en-US" baseline="0" dirty="0" smtClean="0"/>
          </a:p>
        </p:txBody>
      </p:sp>
    </p:spTree>
    <p:extLst>
      <p:ext uri="{BB962C8B-B14F-4D97-AF65-F5344CB8AC3E}">
        <p14:creationId xmlns:p14="http://schemas.microsoft.com/office/powerpoint/2010/main" val="21443204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04925" rtl="0" eaLnBrk="1" fontAlgn="base" latinLnBrk="0" hangingPunct="1">
              <a:lnSpc>
                <a:spcPct val="100000"/>
              </a:lnSpc>
              <a:spcBef>
                <a:spcPct val="30000"/>
              </a:spcBef>
              <a:spcAft>
                <a:spcPct val="0"/>
              </a:spcAft>
              <a:buClrTx/>
              <a:buSzTx/>
              <a:buFontTx/>
              <a:buNone/>
              <a:tabLst/>
              <a:defRPr/>
            </a:pPr>
            <a:r>
              <a:rPr lang="en-US" dirty="0" smtClean="0"/>
              <a:t>Source:</a:t>
            </a:r>
          </a:p>
          <a:p>
            <a:pPr marL="0" marR="0" lvl="0" indent="0" algn="l" defTabSz="1304925" rtl="0" eaLnBrk="1" fontAlgn="base" latinLnBrk="0" hangingPunct="1">
              <a:lnSpc>
                <a:spcPct val="100000"/>
              </a:lnSpc>
              <a:spcBef>
                <a:spcPct val="30000"/>
              </a:spcBef>
              <a:spcAft>
                <a:spcPct val="0"/>
              </a:spcAft>
              <a:buClrTx/>
              <a:buSzTx/>
              <a:buFontTx/>
              <a:buNone/>
              <a:tabLst/>
              <a:defRPr/>
            </a:pPr>
            <a:r>
              <a:rPr lang="en-US" dirty="0" smtClean="0"/>
              <a:t>Photos </a:t>
            </a:r>
            <a:r>
              <a:rPr lang="en-US" dirty="0"/>
              <a:t>for the definitions used in this section were used from https://</a:t>
            </a:r>
            <a:r>
              <a:rPr lang="en-US" dirty="0" smtClean="0"/>
              <a:t>designschool.canva.com/blog/combining-fonts-10-must-know-tips-from-a-designer</a:t>
            </a:r>
            <a:endParaRPr lang="en-US" dirty="0"/>
          </a:p>
        </p:txBody>
      </p:sp>
    </p:spTree>
    <p:extLst>
      <p:ext uri="{BB962C8B-B14F-4D97-AF65-F5344CB8AC3E}">
        <p14:creationId xmlns:p14="http://schemas.microsoft.com/office/powerpoint/2010/main" val="2548620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04925" rtl="0" eaLnBrk="1" fontAlgn="base" latinLnBrk="0" hangingPunct="1">
              <a:lnSpc>
                <a:spcPct val="100000"/>
              </a:lnSpc>
              <a:spcBef>
                <a:spcPct val="30000"/>
              </a:spcBef>
              <a:spcAft>
                <a:spcPct val="0"/>
              </a:spcAft>
              <a:buClrTx/>
              <a:buSzTx/>
              <a:buFontTx/>
              <a:buNone/>
              <a:tabLst/>
              <a:defRPr/>
            </a:pPr>
            <a:r>
              <a:rPr lang="en-US" dirty="0" smtClean="0">
                <a:latin typeface="Merriweather Light"/>
              </a:rPr>
              <a:t>Fonts have different aesthetics to them that create different moods and have different personalities. For example you may use bubble letters for a birthday party invitation but it wouldn’t be appropriate for a business memo.  Getting the hang of this takes trial and error to develop an idea of what works.</a:t>
            </a:r>
          </a:p>
          <a:p>
            <a:endParaRPr lang="en-US" dirty="0"/>
          </a:p>
        </p:txBody>
      </p:sp>
    </p:spTree>
    <p:extLst>
      <p:ext uri="{BB962C8B-B14F-4D97-AF65-F5344CB8AC3E}">
        <p14:creationId xmlns:p14="http://schemas.microsoft.com/office/powerpoint/2010/main" val="8309146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04925" rtl="0" eaLnBrk="1" fontAlgn="base" latinLnBrk="0" hangingPunct="1">
              <a:lnSpc>
                <a:spcPct val="100000"/>
              </a:lnSpc>
              <a:spcBef>
                <a:spcPct val="30000"/>
              </a:spcBef>
              <a:spcAft>
                <a:spcPct val="0"/>
              </a:spcAft>
              <a:buClrTx/>
              <a:buSzTx/>
              <a:buFontTx/>
              <a:buNone/>
              <a:tabLst/>
              <a:defRPr/>
            </a:pPr>
            <a:r>
              <a:rPr lang="en-US" dirty="0" smtClean="0">
                <a:latin typeface="Merriweather Light"/>
              </a:rPr>
              <a:t>Use bold, italics, headlines and subhead lines, and captions to organize how the letters and characters are read on the page.  A good way to organize font based on hierarchy is to determine which information is the most important and make that stand out. </a:t>
            </a:r>
          </a:p>
          <a:p>
            <a:endParaRPr lang="en-US" dirty="0"/>
          </a:p>
        </p:txBody>
      </p:sp>
    </p:spTree>
    <p:extLst>
      <p:ext uri="{BB962C8B-B14F-4D97-AF65-F5344CB8AC3E}">
        <p14:creationId xmlns:p14="http://schemas.microsoft.com/office/powerpoint/2010/main" val="24428420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04925" rtl="0" eaLnBrk="1" fontAlgn="base" latinLnBrk="0" hangingPunct="1">
              <a:lnSpc>
                <a:spcPct val="100000"/>
              </a:lnSpc>
              <a:spcBef>
                <a:spcPct val="30000"/>
              </a:spcBef>
              <a:spcAft>
                <a:spcPct val="0"/>
              </a:spcAft>
              <a:buClrTx/>
              <a:buSzTx/>
              <a:buFontTx/>
              <a:buNone/>
              <a:tabLst/>
              <a:defRPr/>
            </a:pPr>
            <a:r>
              <a:rPr lang="en-US" dirty="0" smtClean="0">
                <a:latin typeface="Merriweather Light"/>
              </a:rPr>
              <a:t>Keep in mind where your font will be places.  Use fonts that will be easy to read in the space provided as well as use font size to help with readability.  Another aspect of context and realizing when to use a neutral font vs. something that grabs your attention. </a:t>
            </a:r>
          </a:p>
          <a:p>
            <a:endParaRPr lang="en-US" dirty="0"/>
          </a:p>
        </p:txBody>
      </p:sp>
    </p:spTree>
    <p:extLst>
      <p:ext uri="{BB962C8B-B14F-4D97-AF65-F5344CB8AC3E}">
        <p14:creationId xmlns:p14="http://schemas.microsoft.com/office/powerpoint/2010/main" val="12683972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04925" rtl="0" eaLnBrk="1" fontAlgn="base" latinLnBrk="0" hangingPunct="1">
              <a:lnSpc>
                <a:spcPct val="100000"/>
              </a:lnSpc>
              <a:spcBef>
                <a:spcPct val="30000"/>
              </a:spcBef>
              <a:spcAft>
                <a:spcPct val="0"/>
              </a:spcAft>
              <a:buClrTx/>
              <a:buSzTx/>
              <a:buFontTx/>
              <a:buNone/>
              <a:tabLst/>
              <a:defRPr/>
            </a:pPr>
            <a:r>
              <a:rPr lang="en-US" dirty="0" smtClean="0">
                <a:latin typeface="Merriweather Light"/>
              </a:rPr>
              <a:t>As long as you stay within the same type family serif and sans serif tend to look good together, </a:t>
            </a:r>
          </a:p>
          <a:p>
            <a:endParaRPr lang="en-US" dirty="0"/>
          </a:p>
        </p:txBody>
      </p:sp>
    </p:spTree>
    <p:extLst>
      <p:ext uri="{BB962C8B-B14F-4D97-AF65-F5344CB8AC3E}">
        <p14:creationId xmlns:p14="http://schemas.microsoft.com/office/powerpoint/2010/main" val="42679547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04925" rtl="0" eaLnBrk="1" fontAlgn="base" latinLnBrk="0" hangingPunct="1">
              <a:lnSpc>
                <a:spcPct val="100000"/>
              </a:lnSpc>
              <a:spcBef>
                <a:spcPct val="30000"/>
              </a:spcBef>
              <a:spcAft>
                <a:spcPct val="0"/>
              </a:spcAft>
              <a:buClrTx/>
              <a:buSzTx/>
              <a:buFontTx/>
              <a:buNone/>
              <a:tabLst/>
              <a:defRPr/>
            </a:pPr>
            <a:r>
              <a:rPr lang="en-US" dirty="0" smtClean="0">
                <a:latin typeface="Merriweather Light"/>
              </a:rPr>
              <a:t>You can achieve contrast in a number of ways such as size, color, serif vs. sans serif, space etc. Differences in font can help make separate roles for the font letting them show different information.</a:t>
            </a:r>
          </a:p>
          <a:p>
            <a:endParaRPr lang="en-US" dirty="0"/>
          </a:p>
        </p:txBody>
      </p:sp>
    </p:spTree>
    <p:extLst>
      <p:ext uri="{BB962C8B-B14F-4D97-AF65-F5344CB8AC3E}">
        <p14:creationId xmlns:p14="http://schemas.microsoft.com/office/powerpoint/2010/main" val="33139398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the hierarchy used in the Complaints Dashboard from </a:t>
            </a:r>
            <a:r>
              <a:rPr lang="en-US" i="1" baseline="0" dirty="0" smtClean="0"/>
              <a:t>The Big Book of Dashboards</a:t>
            </a:r>
            <a:r>
              <a:rPr lang="en-US" i="0" baseline="0" dirty="0" smtClean="0"/>
              <a:t>. Notice the very large font size, and the choice of font, for the top level font. The mid level font is in blue, which on the Complaints Dashboard is also used to highlight the two most recent rating periods. If the top level font were blue it would completely dominate the visualization. Having the top level in the lighter gray and the mid level in blue creates a balance of the font levels.</a:t>
            </a:r>
            <a:endParaRPr lang="en-US" dirty="0"/>
          </a:p>
        </p:txBody>
      </p:sp>
    </p:spTree>
    <p:extLst>
      <p:ext uri="{BB962C8B-B14F-4D97-AF65-F5344CB8AC3E}">
        <p14:creationId xmlns:p14="http://schemas.microsoft.com/office/powerpoint/2010/main" val="24131921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04925" rtl="0" eaLnBrk="1" fontAlgn="base" latinLnBrk="0" hangingPunct="1">
              <a:lnSpc>
                <a:spcPct val="100000"/>
              </a:lnSpc>
              <a:spcBef>
                <a:spcPct val="30000"/>
              </a:spcBef>
              <a:spcAft>
                <a:spcPct val="0"/>
              </a:spcAft>
              <a:buClrTx/>
              <a:buSzTx/>
              <a:buFontTx/>
              <a:buNone/>
              <a:tabLst/>
              <a:defRPr/>
            </a:pPr>
            <a:r>
              <a:rPr lang="en-US" dirty="0" smtClean="0">
                <a:latin typeface="Merriweather Light"/>
              </a:rPr>
              <a:t>While contrast can be helpful in font design avoid fonts that are drastically different.</a:t>
            </a:r>
          </a:p>
          <a:p>
            <a:endParaRPr lang="en-US" dirty="0"/>
          </a:p>
        </p:txBody>
      </p:sp>
    </p:spTree>
    <p:extLst>
      <p:ext uri="{BB962C8B-B14F-4D97-AF65-F5344CB8AC3E}">
        <p14:creationId xmlns:p14="http://schemas.microsoft.com/office/powerpoint/2010/main" val="3557281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04925" rtl="0" eaLnBrk="1" fontAlgn="base" latinLnBrk="0" hangingPunct="1">
              <a:lnSpc>
                <a:spcPct val="100000"/>
              </a:lnSpc>
              <a:spcBef>
                <a:spcPct val="30000"/>
              </a:spcBef>
              <a:spcAft>
                <a:spcPct val="0"/>
              </a:spcAft>
              <a:buClrTx/>
              <a:buSzTx/>
              <a:buFontTx/>
              <a:buNone/>
              <a:tabLst/>
              <a:defRPr/>
            </a:pPr>
            <a:r>
              <a:rPr lang="en-US" dirty="0" smtClean="0">
                <a:latin typeface="Merriweather Light"/>
              </a:rPr>
              <a:t>On the flipside you also want to avoid fonts that are too similar because you will be unable to establish the hierarchy and be unable to display those distinct roles of each font.</a:t>
            </a:r>
          </a:p>
          <a:p>
            <a:endParaRPr lang="en-US" dirty="0"/>
          </a:p>
        </p:txBody>
      </p:sp>
    </p:spTree>
    <p:extLst>
      <p:ext uri="{BB962C8B-B14F-4D97-AF65-F5344CB8AC3E}">
        <p14:creationId xmlns:p14="http://schemas.microsoft.com/office/powerpoint/2010/main" val="5350379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04925" rtl="0" eaLnBrk="1" fontAlgn="base" latinLnBrk="0" hangingPunct="1">
              <a:lnSpc>
                <a:spcPct val="100000"/>
              </a:lnSpc>
              <a:spcBef>
                <a:spcPct val="30000"/>
              </a:spcBef>
              <a:spcAft>
                <a:spcPct val="0"/>
              </a:spcAft>
              <a:buClrTx/>
              <a:buSzTx/>
              <a:buFontTx/>
              <a:buNone/>
              <a:tabLst/>
              <a:defRPr/>
            </a:pPr>
            <a:r>
              <a:rPr lang="en-US" dirty="0" smtClean="0">
                <a:latin typeface="Merriweather Light"/>
              </a:rPr>
              <a:t>Fonts in the same family are usually made to work together well, so it is a good idea to merge different fonts from the same family to create the variation needed for a good design.</a:t>
            </a:r>
          </a:p>
          <a:p>
            <a:endParaRPr lang="en-US" dirty="0"/>
          </a:p>
        </p:txBody>
      </p:sp>
    </p:spTree>
    <p:extLst>
      <p:ext uri="{BB962C8B-B14F-4D97-AF65-F5344CB8AC3E}">
        <p14:creationId xmlns:p14="http://schemas.microsoft.com/office/powerpoint/2010/main" val="4164589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website Ironic Sans coined a</a:t>
            </a:r>
            <a:r>
              <a:rPr lang="en-US" baseline="0" dirty="0" smtClean="0"/>
              <a:t> new term for this exact scenario.</a:t>
            </a:r>
            <a:endParaRPr lang="en-US" dirty="0"/>
          </a:p>
        </p:txBody>
      </p:sp>
    </p:spTree>
    <p:extLst>
      <p:ext uri="{BB962C8B-B14F-4D97-AF65-F5344CB8AC3E}">
        <p14:creationId xmlns:p14="http://schemas.microsoft.com/office/powerpoint/2010/main" val="26067346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04925" rtl="0" eaLnBrk="1" fontAlgn="base" latinLnBrk="0" hangingPunct="1">
              <a:lnSpc>
                <a:spcPct val="100000"/>
              </a:lnSpc>
              <a:spcBef>
                <a:spcPct val="30000"/>
              </a:spcBef>
              <a:spcAft>
                <a:spcPct val="0"/>
              </a:spcAft>
              <a:buClrTx/>
              <a:buSzTx/>
              <a:buFontTx/>
              <a:buNone/>
              <a:tabLst/>
              <a:defRPr/>
            </a:pPr>
            <a:r>
              <a:rPr lang="en-US" dirty="0" smtClean="0">
                <a:latin typeface="Merriweather Light"/>
              </a:rPr>
              <a:t>The rule of thumb is to usually stick to two or three fonts. A large variety of fonts can look good when going for certain aesthetics but there is a thin line before the amount of fonts looks conflicting and cluttered.</a:t>
            </a:r>
          </a:p>
          <a:p>
            <a:endParaRPr lang="en-US" dirty="0"/>
          </a:p>
        </p:txBody>
      </p:sp>
    </p:spTree>
    <p:extLst>
      <p:ext uri="{BB962C8B-B14F-4D97-AF65-F5344CB8AC3E}">
        <p14:creationId xmlns:p14="http://schemas.microsoft.com/office/powerpoint/2010/main" val="19176612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Putting this together in a visualization, let’s examine the 2008 </a:t>
            </a:r>
            <a:r>
              <a:rPr lang="en-US" dirty="0" err="1" smtClean="0"/>
              <a:t>Feltron</a:t>
            </a:r>
            <a:r>
              <a:rPr lang="en-US" dirty="0" smtClean="0"/>
              <a:t> Report.</a:t>
            </a:r>
            <a:r>
              <a:rPr lang="en-US" baseline="0" dirty="0" smtClean="0"/>
              <a:t> It has a very clear hierarchy, contrast, mixing a serif with a sans serif is a beautiful way.</a:t>
            </a:r>
            <a:endParaRPr lang="en-US" dirty="0"/>
          </a:p>
        </p:txBody>
      </p:sp>
    </p:spTree>
    <p:extLst>
      <p:ext uri="{BB962C8B-B14F-4D97-AF65-F5344CB8AC3E}">
        <p14:creationId xmlns:p14="http://schemas.microsoft.com/office/powerpoint/2010/main" val="31263497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Word clouds</a:t>
            </a:r>
            <a:r>
              <a:rPr lang="en-US" baseline="0" dirty="0" smtClean="0"/>
              <a:t> are not great for visualizing precise quantitative comparisons. They have other issues as well, for example, visualizing unigrams when multi-word phrases would better represent the data. There’s also the issue of understanding context.</a:t>
            </a:r>
            <a:endParaRPr lang="en-US" dirty="0"/>
          </a:p>
        </p:txBody>
      </p:sp>
    </p:spTree>
    <p:extLst>
      <p:ext uri="{BB962C8B-B14F-4D97-AF65-F5344CB8AC3E}">
        <p14:creationId xmlns:p14="http://schemas.microsoft.com/office/powerpoint/2010/main" val="809071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word cloud</a:t>
            </a:r>
            <a:r>
              <a:rPr lang="en-US" baseline="0" dirty="0" smtClean="0"/>
              <a:t> of President Bush’s State of the Union from 2002. This was immediately following September 11</a:t>
            </a:r>
            <a:r>
              <a:rPr lang="en-US" baseline="30000" dirty="0" smtClean="0"/>
              <a:t>th</a:t>
            </a:r>
            <a:r>
              <a:rPr lang="en-US" baseline="0" dirty="0" smtClean="0"/>
              <a:t>. If we know a bit about history then we know what was going on in the world at that time. We see words like “weapons”, “terror”, “terrorist”, “security”, “war” and “Afghanistan”. </a:t>
            </a:r>
            <a:endParaRPr lang="en-US" dirty="0"/>
          </a:p>
        </p:txBody>
      </p:sp>
    </p:spTree>
    <p:extLst>
      <p:ext uri="{BB962C8B-B14F-4D97-AF65-F5344CB8AC3E}">
        <p14:creationId xmlns:p14="http://schemas.microsoft.com/office/powerpoint/2010/main" val="38225252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Fast forward to 2010 to President Obama’s State of the Union address, immediately</a:t>
            </a:r>
            <a:r>
              <a:rPr lang="en-US" baseline="0" dirty="0" smtClean="0"/>
              <a:t> following the financial crisis and when the economy was struggling through the Great Recession. We see words like “jobs”, “government”, “work”. “new”, “future” and “time”.</a:t>
            </a:r>
          </a:p>
          <a:p>
            <a:endParaRPr lang="en-US" baseline="0" dirty="0" smtClean="0"/>
          </a:p>
          <a:p>
            <a:r>
              <a:rPr lang="en-US" baseline="0" dirty="0" smtClean="0"/>
              <a:t>In both cases we understand what is going on in these word clouds because we understand the context of the world that they are describing. But what happens if we don’t have that context?</a:t>
            </a:r>
            <a:endParaRPr lang="en-US" dirty="0"/>
          </a:p>
        </p:txBody>
      </p:sp>
    </p:spTree>
    <p:extLst>
      <p:ext uri="{BB962C8B-B14F-4D97-AF65-F5344CB8AC3E}">
        <p14:creationId xmlns:p14="http://schemas.microsoft.com/office/powerpoint/2010/main" val="27828273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word cloud was built</a:t>
            </a:r>
            <a:r>
              <a:rPr lang="en-US" baseline="0" dirty="0" smtClean="0"/>
              <a:t> using data from StudentReviews.com for the University of Cincinnati. So do the students think that UC is good or bad?</a:t>
            </a:r>
          </a:p>
          <a:p>
            <a:endParaRPr lang="en-US" baseline="0" dirty="0" smtClean="0"/>
          </a:p>
          <a:p>
            <a:r>
              <a:rPr lang="en-US" b="1" baseline="0" dirty="0" smtClean="0"/>
              <a:t>[class discussion]</a:t>
            </a:r>
          </a:p>
          <a:p>
            <a:r>
              <a:rPr lang="en-US" baseline="0" dirty="0" smtClean="0"/>
              <a:t>It’s hard to tell. We see “great”, but we also see “terrible” and “good”. Without the context it’s very difficult to understand that this is telling us.</a:t>
            </a:r>
          </a:p>
        </p:txBody>
      </p:sp>
    </p:spTree>
    <p:extLst>
      <p:ext uri="{BB962C8B-B14F-4D97-AF65-F5344CB8AC3E}">
        <p14:creationId xmlns:p14="http://schemas.microsoft.com/office/powerpoint/2010/main" val="20196080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the unigram problem. This is from a paper entitled “Without the Clutter of Unimportant Words” published by the Stanford Visualization Group.  One</a:t>
            </a:r>
            <a:r>
              <a:rPr lang="en-US" baseline="0" dirty="0" smtClean="0"/>
              <a:t> the left we see unigrams in the word cloud. Words like “Gaga” and Beautiful” and “York”. Using a different algorithm to find multiword phrases they visualized better contest in the word cloud. For example, her name “Lady Gaga”, places like “New York”, “Upper West Side” and “</a:t>
            </a:r>
            <a:r>
              <a:rPr lang="en-US" baseline="0" dirty="0" err="1" smtClean="0"/>
              <a:t>Tisch</a:t>
            </a:r>
            <a:r>
              <a:rPr lang="en-US" baseline="0" dirty="0" smtClean="0"/>
              <a:t> School of the Arts”. It also connected words for one of her songs, “Beautiful Dirty Rich”.</a:t>
            </a:r>
            <a:endParaRPr lang="en-US" dirty="0"/>
          </a:p>
        </p:txBody>
      </p:sp>
    </p:spTree>
    <p:extLst>
      <p:ext uri="{BB962C8B-B14F-4D97-AF65-F5344CB8AC3E}">
        <p14:creationId xmlns:p14="http://schemas.microsoft.com/office/powerpoint/2010/main" val="18272792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dashboard was created by </a:t>
            </a:r>
            <a:r>
              <a:rPr lang="en-US" dirty="0" err="1" smtClean="0"/>
              <a:t>Chandoo</a:t>
            </a:r>
            <a:r>
              <a:rPr lang="en-US" dirty="0" smtClean="0"/>
              <a:t> for his Excel blog. If</a:t>
            </a:r>
            <a:r>
              <a:rPr lang="en-US" baseline="0" dirty="0" smtClean="0"/>
              <a:t> you are doing anything in Excel, then </a:t>
            </a:r>
            <a:r>
              <a:rPr lang="en-US" baseline="0" dirty="0" err="1" smtClean="0"/>
              <a:t>Chandoo</a:t>
            </a:r>
            <a:r>
              <a:rPr lang="en-US" baseline="0" dirty="0" smtClean="0"/>
              <a:t> and Jon Peltier are two people that you should definitely follow. </a:t>
            </a:r>
            <a:r>
              <a:rPr lang="en-US" baseline="0" dirty="0" err="1" smtClean="0"/>
              <a:t>Chandoo</a:t>
            </a:r>
            <a:r>
              <a:rPr lang="en-US" baseline="0" dirty="0" smtClean="0"/>
              <a:t> achieved 10,000 comments on his Blog (Chandoo.org) and so he published a visualization. It shows key indicators across the top, Comments, Posts, Commenters and Words said. He has a line chart for the comments over time as well as a histogram showing the days of the week. Along the bottom he has some other statistics, posts with comments, top commenters and comments by length. He included a word cloud using the words in the comments. It’s not surprising that the big words were Excel and his name </a:t>
            </a:r>
            <a:r>
              <a:rPr lang="en-US" baseline="0" dirty="0" err="1" smtClean="0"/>
              <a:t>Chandoo</a:t>
            </a:r>
            <a:r>
              <a:rPr lang="en-US" baseline="0" dirty="0" smtClean="0"/>
              <a:t>. This dashboard is designed very well, excellent use of color and good chart types for the various comparisons. But consider the space that the word cloud takes up vs. the information that is gained from it.</a:t>
            </a:r>
            <a:endParaRPr lang="en-US" dirty="0"/>
          </a:p>
        </p:txBody>
      </p:sp>
    </p:spTree>
    <p:extLst>
      <p:ext uri="{BB962C8B-B14F-4D97-AF65-F5344CB8AC3E}">
        <p14:creationId xmlns:p14="http://schemas.microsoft.com/office/powerpoint/2010/main" val="23810577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another word cloud, done in a slightly different way. This is the pager data from 911 as published by </a:t>
            </a:r>
            <a:r>
              <a:rPr lang="en-US" baseline="0" dirty="0" err="1" smtClean="0"/>
              <a:t>Wikileaks</a:t>
            </a:r>
            <a:r>
              <a:rPr lang="en-US" baseline="0" dirty="0" smtClean="0"/>
              <a:t>. You will see a running time on the bottom of the screen in 5 minute increments and the words that are being sent throughout the day. It’s a very powerful visualization.</a:t>
            </a:r>
          </a:p>
          <a:p>
            <a:endParaRPr lang="en-US" baseline="0" dirty="0" smtClean="0"/>
          </a:p>
          <a:p>
            <a:r>
              <a:rPr lang="en-US" baseline="0" dirty="0" smtClean="0"/>
              <a:t>Created by: Jeff Clark</a:t>
            </a:r>
          </a:p>
          <a:p>
            <a:pPr marL="0" marR="0" indent="0" algn="l" defTabSz="1304925" rtl="0" eaLnBrk="1" fontAlgn="base" latinLnBrk="0" hangingPunct="1">
              <a:lnSpc>
                <a:spcPct val="100000"/>
              </a:lnSpc>
              <a:spcBef>
                <a:spcPct val="30000"/>
              </a:spcBef>
              <a:spcAft>
                <a:spcPct val="0"/>
              </a:spcAft>
              <a:buClrTx/>
              <a:buSzTx/>
              <a:buFontTx/>
              <a:buNone/>
              <a:tabLst/>
              <a:defRPr/>
            </a:pPr>
            <a:r>
              <a:rPr lang="en-US" baseline="0" dirty="0" smtClean="0"/>
              <a:t>Source: </a:t>
            </a:r>
            <a:r>
              <a:rPr lang="en-US" sz="1800" dirty="0" smtClean="0">
                <a:solidFill>
                  <a:schemeClr val="tx1">
                    <a:lumMod val="65000"/>
                    <a:lumOff val="35000"/>
                  </a:schemeClr>
                </a:solidFill>
                <a:latin typeface="Merriweather Light"/>
              </a:rPr>
              <a:t>http://neoformix.com/2009/Sep11PagerData.html</a:t>
            </a:r>
          </a:p>
          <a:p>
            <a:endParaRPr lang="en-US" dirty="0"/>
          </a:p>
        </p:txBody>
      </p:sp>
    </p:spTree>
    <p:extLst>
      <p:ext uri="{BB962C8B-B14F-4D97-AF65-F5344CB8AC3E}">
        <p14:creationId xmlns:p14="http://schemas.microsoft.com/office/powerpoint/2010/main" val="15404666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author</a:t>
            </a:r>
            <a:r>
              <a:rPr lang="en-US" baseline="0" dirty="0" smtClean="0"/>
              <a:t> of that video, Jeff Clark, also created this set of charts, noting on his website, “Perhaps a more useful view of the data is provided by this set of timeline graphs.” </a:t>
            </a:r>
          </a:p>
          <a:p>
            <a:endParaRPr lang="en-US" baseline="0" dirty="0" smtClean="0"/>
          </a:p>
          <a:p>
            <a:r>
              <a:rPr lang="en-US" b="1" baseline="0" dirty="0" smtClean="0"/>
              <a:t>[class discussion]</a:t>
            </a:r>
            <a:endParaRPr lang="en-US" baseline="0" dirty="0" smtClean="0"/>
          </a:p>
          <a:p>
            <a:r>
              <a:rPr lang="en-US" baseline="0" dirty="0" smtClean="0"/>
              <a:t>This may be true, but does it have the same impact?</a:t>
            </a:r>
          </a:p>
          <a:p>
            <a:r>
              <a:rPr lang="en-US" baseline="0" dirty="0" smtClean="0"/>
              <a:t>Which view do you prefer and why?</a:t>
            </a:r>
          </a:p>
          <a:p>
            <a:r>
              <a:rPr lang="en-US" baseline="0" dirty="0" smtClean="0"/>
              <a:t>Can you spot trends in the timeline that you didn’t see in the video?</a:t>
            </a:r>
          </a:p>
          <a:p>
            <a:endParaRPr lang="en-US" b="1" baseline="0" dirty="0" smtClean="0"/>
          </a:p>
        </p:txBody>
      </p:sp>
    </p:spTree>
    <p:extLst>
      <p:ext uri="{BB962C8B-B14F-4D97-AF65-F5344CB8AC3E}">
        <p14:creationId xmlns:p14="http://schemas.microsoft.com/office/powerpoint/2010/main" val="4096033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t>
            </a:r>
            <a:r>
              <a:rPr lang="en-US" dirty="0" err="1" smtClean="0"/>
              <a:t>Smitty’s</a:t>
            </a:r>
            <a:r>
              <a:rPr lang="en-US" dirty="0" smtClean="0"/>
              <a:t> Cyclery could use some</a:t>
            </a:r>
            <a:r>
              <a:rPr lang="en-US" baseline="0" dirty="0" smtClean="0"/>
              <a:t> better font placement as well.</a:t>
            </a:r>
            <a:endParaRPr lang="en-US" dirty="0"/>
          </a:p>
        </p:txBody>
      </p:sp>
    </p:spTree>
    <p:extLst>
      <p:ext uri="{BB962C8B-B14F-4D97-AF65-F5344CB8AC3E}">
        <p14:creationId xmlns:p14="http://schemas.microsoft.com/office/powerpoint/2010/main" val="23427158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p>
          <a:p>
            <a:endParaRPr lang="en-US" dirty="0" smtClean="0"/>
          </a:p>
          <a:p>
            <a:r>
              <a:rPr lang="en-US" dirty="0" smtClean="0"/>
              <a:t>We are not advocating</a:t>
            </a:r>
            <a:r>
              <a:rPr lang="en-US" baseline="0" dirty="0" smtClean="0"/>
              <a:t> for the use of Word Clouds in this section. We hope we’ve outlined the issues with using them.</a:t>
            </a:r>
          </a:p>
          <a:p>
            <a:pPr marL="285750" indent="-285750">
              <a:buFontTx/>
              <a:buChar char="-"/>
            </a:pPr>
            <a:r>
              <a:rPr lang="en-US" baseline="0" dirty="0" smtClean="0"/>
              <a:t>Hard to make precise quantitative comparisons</a:t>
            </a:r>
          </a:p>
          <a:p>
            <a:pPr marL="285750" indent="-285750">
              <a:buFontTx/>
              <a:buChar char="-"/>
            </a:pPr>
            <a:r>
              <a:rPr lang="en-US" baseline="0" dirty="0" smtClean="0"/>
              <a:t>Unigrams make it difficult to understand the words in their context</a:t>
            </a:r>
          </a:p>
          <a:p>
            <a:pPr marL="285750" indent="-285750">
              <a:buFontTx/>
              <a:buChar char="-"/>
            </a:pPr>
            <a:r>
              <a:rPr lang="en-US" baseline="0" dirty="0" smtClean="0"/>
              <a:t>As a text mining tool it is typically hard to gain insight with having a preconceived context of the text.</a:t>
            </a:r>
            <a:endParaRPr lang="en-US" dirty="0"/>
          </a:p>
        </p:txBody>
      </p:sp>
    </p:spTree>
    <p:extLst>
      <p:ext uri="{BB962C8B-B14F-4D97-AF65-F5344CB8AC3E}">
        <p14:creationId xmlns:p14="http://schemas.microsoft.com/office/powerpoint/2010/main" val="2765996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r>
              <a:rPr lang="en-US" baseline="0" dirty="0" smtClean="0"/>
              <a:t> – Google search the most recent State of the Union address and copy the transcript (or part of the transcript), then use Wordle.net to create a Word Cloud for the class. You can demonstrate the different fonts, horizontal placement of text, color, style, etc. Wordle.net also has a gallery of the most recent Word Clouds that you can explore.]</a:t>
            </a:r>
          </a:p>
          <a:p>
            <a:endParaRPr lang="en-US" baseline="0" dirty="0" smtClean="0"/>
          </a:p>
          <a:p>
            <a:r>
              <a:rPr lang="en-US" baseline="0" dirty="0" smtClean="0"/>
              <a:t>[Note – Word Clouds are not built in to the Tableau Show Me, but it is possible to build them in Tableau. This can work better than the websites listed because then it can tie to the visualization and be interactive, for example filtering the visualization by word.]</a:t>
            </a:r>
          </a:p>
          <a:p>
            <a:r>
              <a:rPr lang="en-US" baseline="0" dirty="0" smtClean="0"/>
              <a:t>[http://kb.tableau.com/articles/howto/creating-a-word-cloud]</a:t>
            </a:r>
            <a:endParaRPr lang="en-US" dirty="0"/>
          </a:p>
        </p:txBody>
      </p:sp>
    </p:spTree>
    <p:extLst>
      <p:ext uri="{BB962C8B-B14F-4D97-AF65-F5344CB8AC3E}">
        <p14:creationId xmlns:p14="http://schemas.microsoft.com/office/powerpoint/2010/main" val="1434300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 Fact: One of the only college courses Steve Jobs ever took was a calligraphy and typography class. He has credited this class in playing a critical role in the success of Apple. </a:t>
            </a:r>
          </a:p>
        </p:txBody>
      </p:sp>
    </p:spTree>
    <p:extLst>
      <p:ext uri="{BB962C8B-B14F-4D97-AF65-F5344CB8AC3E}">
        <p14:creationId xmlns:p14="http://schemas.microsoft.com/office/powerpoint/2010/main" val="1029900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7126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tend</a:t>
            </a:r>
            <a:r>
              <a:rPr lang="en-US" baseline="0" dirty="0" smtClean="0"/>
              <a:t> to use the words typeface and fonts interchangeably, but they mean different things. </a:t>
            </a:r>
            <a:r>
              <a:rPr lang="en-US" dirty="0" smtClean="0"/>
              <a:t>Nick Sherman used an interesting analogy in a comment on </a:t>
            </a:r>
            <a:r>
              <a:rPr lang="en-US" i="1" dirty="0" err="1" smtClean="0"/>
              <a:t>Typographica’s</a:t>
            </a:r>
            <a:r>
              <a:rPr lang="en-US" i="1" dirty="0" smtClean="0"/>
              <a:t> Our Favorite Typefaces of 2007</a:t>
            </a:r>
            <a:r>
              <a:rPr lang="en-US" i="0" dirty="0" smtClean="0"/>
              <a:t>.</a:t>
            </a:r>
          </a:p>
          <a:p>
            <a:endParaRPr lang="en-US" i="0" dirty="0" smtClean="0"/>
          </a:p>
          <a:p>
            <a:r>
              <a:rPr lang="en-US" i="0" dirty="0" smtClean="0"/>
              <a:t>Franklin</a:t>
            </a:r>
            <a:r>
              <a:rPr lang="en-US" i="0" baseline="0" dirty="0" smtClean="0"/>
              <a:t> Gothic is a Typeface.</a:t>
            </a:r>
          </a:p>
        </p:txBody>
      </p:sp>
    </p:spTree>
    <p:extLst>
      <p:ext uri="{BB962C8B-B14F-4D97-AF65-F5344CB8AC3E}">
        <p14:creationId xmlns:p14="http://schemas.microsoft.com/office/powerpoint/2010/main" val="997057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05253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5"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1038" y="609600"/>
            <a:ext cx="2593975"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530990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476" y="1893515"/>
            <a:ext cx="1327382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rgbClr val="4C4C4C"/>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1644417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py - 2 Column">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5331" y="1893749"/>
            <a:ext cx="594360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7" name="Content Placeholder 2"/>
          <p:cNvSpPr>
            <a:spLocks noGrp="1"/>
          </p:cNvSpPr>
          <p:nvPr>
            <p:ph idx="15"/>
          </p:nvPr>
        </p:nvSpPr>
        <p:spPr>
          <a:xfrm>
            <a:off x="7311907" y="1893515"/>
            <a:ext cx="594360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266054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6" name="Content Placeholder 2"/>
          <p:cNvSpPr>
            <a:spLocks noGrp="1"/>
          </p:cNvSpPr>
          <p:nvPr>
            <p:ph idx="13"/>
          </p:nvPr>
        </p:nvSpPr>
        <p:spPr>
          <a:xfrm>
            <a:off x="7329803" y="1887752"/>
            <a:ext cx="6649347" cy="443198"/>
          </a:xfrm>
          <a:prstGeom prst="rect">
            <a:avLst/>
          </a:prstGeom>
        </p:spPr>
        <p:txBody>
          <a:bodyPr wrap="square" lIns="0" tIns="0" rIns="0" bIns="0">
            <a:spAutoFit/>
          </a:bodyPr>
          <a:lstStyle>
            <a:lvl1pPr marL="0" indent="0">
              <a:buSzPct val="100000"/>
              <a:buFont typeface="Arial"/>
              <a:buNone/>
              <a:defRPr sz="2800">
                <a:solidFill>
                  <a:schemeClr val="accent5"/>
                </a:solidFill>
                <a:latin typeface="Merriweather Light"/>
                <a:cs typeface="Merriweather Light"/>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
        <p:nvSpPr>
          <p:cNvPr id="4" name="Picture Placeholder 4"/>
          <p:cNvSpPr>
            <a:spLocks noGrp="1"/>
          </p:cNvSpPr>
          <p:nvPr>
            <p:ph type="pic" sz="quarter" idx="10"/>
          </p:nvPr>
        </p:nvSpPr>
        <p:spPr>
          <a:xfrm>
            <a:off x="704476" y="1869074"/>
            <a:ext cx="6019800" cy="5407933"/>
          </a:xfrm>
          <a:prstGeom prst="rect">
            <a:avLst/>
          </a:prstGeom>
          <a:ln w="6350" cmpd="sng">
            <a:solidFill>
              <a:srgbClr val="666666"/>
            </a:solidFill>
          </a:ln>
        </p:spPr>
        <p:txBody>
          <a:bodyPr lIns="91440" tIns="45720" rIns="91440" bIns="45720"/>
          <a:lstStyle>
            <a:lvl1pPr marL="0" indent="0">
              <a:buFontTx/>
              <a:buNone/>
              <a:defRPr sz="2800">
                <a:solidFill>
                  <a:srgbClr val="4C4C4C"/>
                </a:solidFill>
                <a:latin typeface="Merriweather Light"/>
                <a:cs typeface="Merriweather Light"/>
              </a:defRPr>
            </a:lvl1pPr>
          </a:lstStyle>
          <a:p>
            <a:pPr lvl="0"/>
            <a:r>
              <a:rPr lang="en-US" noProof="0"/>
              <a:t>Click icon to add picture</a:t>
            </a:r>
            <a:endParaRPr lang="en-US" noProof="0" dirty="0"/>
          </a:p>
        </p:txBody>
      </p:sp>
      <p:sp>
        <p:nvSpPr>
          <p:cNvPr id="7"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732568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704476" y="1893515"/>
            <a:ext cx="13273731" cy="5358966"/>
          </a:xfrm>
          <a:prstGeom prst="rect">
            <a:avLst/>
          </a:prstGeom>
        </p:spPr>
        <p:txBody>
          <a:bodyPr lIns="0" tIns="0" rIns="0" bIns="0"/>
          <a:lstStyle>
            <a:lvl1pPr marL="0" indent="0">
              <a:buSzPct val="120000"/>
              <a:buFontTx/>
              <a:buNone/>
              <a:defRPr sz="2800">
                <a:solidFill>
                  <a:schemeClr val="accent5"/>
                </a:solidFill>
                <a:latin typeface="Merriweather Light"/>
                <a:cs typeface="Merriweather Light"/>
              </a:defRPr>
            </a:lvl1pPr>
          </a:lstStyle>
          <a:p>
            <a:pPr lvl="0"/>
            <a:r>
              <a:rPr lang="en-US" noProof="0"/>
              <a:t>Click icon to add table</a:t>
            </a:r>
            <a:endParaRPr lang="en-US" noProof="0" dirty="0"/>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841633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PageImage_NoColorBar">
    <p:spTree>
      <p:nvGrpSpPr>
        <p:cNvPr id="1" name=""/>
        <p:cNvGrpSpPr/>
        <p:nvPr/>
      </p:nvGrpSpPr>
      <p:grpSpPr>
        <a:xfrm>
          <a:off x="0" y="0"/>
          <a:ext cx="0" cy="0"/>
          <a:chOff x="0" y="0"/>
          <a:chExt cx="0" cy="0"/>
        </a:xfrm>
      </p:grpSpPr>
      <p:sp>
        <p:nvSpPr>
          <p:cNvPr id="11" name="Picture Placeholder 2"/>
          <p:cNvSpPr>
            <a:spLocks noGrp="1"/>
          </p:cNvSpPr>
          <p:nvPr>
            <p:ph type="pic" sz="quarter" idx="10"/>
          </p:nvPr>
        </p:nvSpPr>
        <p:spPr>
          <a:xfrm>
            <a:off x="0" y="0"/>
            <a:ext cx="14630400" cy="8229600"/>
          </a:xfrm>
          <a:prstGeom prst="rect">
            <a:avLst/>
          </a:prstGeom>
          <a:solidFill>
            <a:schemeClr val="bg1"/>
          </a:solidFill>
          <a:ln w="6350" cmpd="sng">
            <a:solidFill>
              <a:srgbClr val="666666"/>
            </a:solidFill>
          </a:ln>
        </p:spPr>
        <p:txBody>
          <a:bodyPr lIns="91440" tIns="45720" rIns="91440" bIns="45720"/>
          <a:lstStyle>
            <a:lvl1pPr marL="0" indent="0">
              <a:buFontTx/>
              <a:buNone/>
              <a:defRPr sz="28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015207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Page Image w Color Ba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4630400" cy="8229602"/>
          </a:xfrm>
          <a:prstGeom prst="rect">
            <a:avLst/>
          </a:prstGeom>
          <a:ln w="6350" cmpd="sng">
            <a:solidFill>
              <a:schemeClr val="tx1"/>
            </a:solidFill>
          </a:ln>
        </p:spPr>
        <p:txBody>
          <a:bodyPr lIns="91440" tIns="45720" rIns="91440" bIns="45720"/>
          <a:lstStyle>
            <a:lvl1pPr marL="0" indent="0">
              <a:buFontTx/>
              <a:buNone/>
              <a:defRPr sz="28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7306149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043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3" name="Picture 6" descr="tableau_rgb.eps"/>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46400" y="3206750"/>
            <a:ext cx="8737600" cy="181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96416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spTree>
    <p:extLst>
      <p:ext uri="{BB962C8B-B14F-4D97-AF65-F5344CB8AC3E}">
        <p14:creationId xmlns:p14="http://schemas.microsoft.com/office/powerpoint/2010/main" val="41108175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rmat Blank S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399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p:nvPr>
        </p:nvSpPr>
        <p:spPr>
          <a:xfrm>
            <a:off x="706102" y="1813044"/>
            <a:ext cx="5337174" cy="3643818"/>
          </a:xfrm>
          <a:prstGeom prst="rect">
            <a:avLst/>
          </a:prstGeom>
        </p:spPr>
        <p:txBody>
          <a:bodyPr vert="horz" lIns="0" tIns="0" rIns="0" bIns="0">
            <a:spAutoFit/>
          </a:bodyPr>
          <a:lstStyle>
            <a:lvl1pPr marL="0" indent="0">
              <a:lnSpc>
                <a:spcPct val="150000"/>
              </a:lnSpc>
              <a:spcBef>
                <a:spcPts val="0"/>
              </a:spcBef>
              <a:buFontTx/>
              <a:buNone/>
              <a:defRPr sz="2800" b="0" i="0" baseline="0">
                <a:solidFill>
                  <a:schemeClr val="accent5"/>
                </a:solidFill>
                <a:latin typeface="Merriweather Light"/>
                <a:cs typeface="Merriweather Light"/>
              </a:defRPr>
            </a:lvl1pPr>
            <a:lvl2pPr marL="0" indent="0">
              <a:lnSpc>
                <a:spcPct val="150000"/>
              </a:lnSpc>
              <a:buFontTx/>
              <a:buNone/>
              <a:defRPr sz="2900" baseline="0">
                <a:solidFill>
                  <a:schemeClr val="accent5"/>
                </a:solidFill>
              </a:defRPr>
            </a:lvl2pPr>
            <a:lvl3pPr marL="0" indent="0">
              <a:lnSpc>
                <a:spcPct val="150000"/>
              </a:lnSpc>
              <a:buFontTx/>
              <a:buNone/>
              <a:defRPr sz="2900" baseline="0">
                <a:solidFill>
                  <a:schemeClr val="accent5"/>
                </a:solidFill>
              </a:defRPr>
            </a:lvl3pPr>
            <a:lvl4pPr marL="0" indent="0">
              <a:lnSpc>
                <a:spcPct val="150000"/>
              </a:lnSpc>
              <a:buFontTx/>
              <a:buNone/>
              <a:defRPr sz="2900" baseline="0">
                <a:solidFill>
                  <a:schemeClr val="accent5"/>
                </a:solidFill>
              </a:defRPr>
            </a:lvl4pPr>
            <a:lvl5pPr marL="0" indent="0">
              <a:lnSpc>
                <a:spcPct val="150000"/>
              </a:lnSpc>
              <a:buFontTx/>
              <a:buNone/>
              <a:defRPr sz="2900" baseline="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2"/>
          <p:cNvSpPr>
            <a:spLocks noGrp="1"/>
          </p:cNvSpPr>
          <p:nvPr>
            <p:ph type="body" sz="quarter" idx="12"/>
          </p:nvPr>
        </p:nvSpPr>
        <p:spPr>
          <a:xfrm>
            <a:off x="8545513" y="1813044"/>
            <a:ext cx="5414961" cy="3643818"/>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800" b="0" i="0" baseline="0">
                <a:solidFill>
                  <a:srgbClr val="4C4C4C"/>
                </a:solidFill>
                <a:latin typeface="Merriweather Light"/>
                <a:cs typeface="Merriweather Light"/>
              </a:defRPr>
            </a:lvl1pPr>
            <a:lvl2pPr marL="0" indent="0">
              <a:lnSpc>
                <a:spcPct val="150000"/>
              </a:lnSpc>
              <a:buFontTx/>
              <a:buNone/>
              <a:defRPr sz="2900" baseline="0">
                <a:solidFill>
                  <a:srgbClr val="4C4C4C"/>
                </a:solidFill>
              </a:defRPr>
            </a:lvl2pPr>
            <a:lvl3pPr marL="0" indent="0">
              <a:lnSpc>
                <a:spcPct val="150000"/>
              </a:lnSpc>
              <a:buFontTx/>
              <a:buNone/>
              <a:defRPr sz="2900" baseline="0">
                <a:solidFill>
                  <a:srgbClr val="4C4C4C"/>
                </a:solidFill>
              </a:defRPr>
            </a:lvl3pPr>
            <a:lvl4pPr marL="0" indent="0">
              <a:lnSpc>
                <a:spcPct val="150000"/>
              </a:lnSpc>
              <a:buFontTx/>
              <a:buNone/>
              <a:defRPr sz="2900" baseline="0">
                <a:solidFill>
                  <a:srgbClr val="4C4C4C"/>
                </a:solidFill>
              </a:defRPr>
            </a:lvl4pPr>
            <a:lvl5pPr marL="0" indent="0">
              <a:lnSpc>
                <a:spcPct val="150000"/>
              </a:lnSpc>
              <a:buFontTx/>
              <a:buNone/>
              <a:defRPr sz="2900" baseline="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p:ph type="body" sz="quarter" idx="13"/>
          </p:nvPr>
        </p:nvSpPr>
        <p:spPr>
          <a:xfrm>
            <a:off x="715321" y="600286"/>
            <a:ext cx="13245154" cy="577081"/>
          </a:xfrm>
          <a:prstGeom prst="rect">
            <a:avLst/>
          </a:prstGeom>
        </p:spPr>
        <p:txBody>
          <a:bodyPr wrap="square" lIns="0" tIns="0" rIns="0" bIns="0">
            <a:spAutoFit/>
          </a:bodyPr>
          <a:lstStyle>
            <a:lvl1pPr marL="0" indent="0">
              <a:lnSpc>
                <a:spcPct val="80000"/>
              </a:lnSpc>
              <a:buFontTx/>
              <a:buNone/>
              <a:defRPr sz="4500" b="0" i="0" baseline="0">
                <a:solidFill>
                  <a:schemeClr val="accent5"/>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2246969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6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73275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1346836"/>
            <a:ext cx="1243584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Merriweather Light"/>
              </a:defRPr>
            </a:lvl1pPr>
          </a:lstStyle>
          <a:p>
            <a:fld id="{4CA7A5A3-3104-47FA-8711-B264DD835C83}" type="datetimeFigureOut">
              <a:rPr lang="en-US" smtClean="0">
                <a:solidFill>
                  <a:prstClr val="black">
                    <a:tint val="75000"/>
                  </a:prstClr>
                </a:solidFill>
              </a:rPr>
              <a:pPr/>
              <a:t>7/24/2017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Merriweather Light"/>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Merriweather Light"/>
              </a:defRPr>
            </a:lvl1pPr>
          </a:lstStyle>
          <a:p>
            <a:fld id="{FDE6BF65-5B03-405A-A475-A9522EE86E7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25584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15" name="Title 14"/>
          <p:cNvSpPr>
            <a:spLocks noGrp="1"/>
          </p:cNvSpPr>
          <p:nvPr>
            <p:ph type="title"/>
          </p:nvPr>
        </p:nvSpPr>
        <p:spPr bwMode="gray"/>
        <p:txBody>
          <a:bodyPr/>
          <a:lstStyle/>
          <a:p>
            <a:pPr lvl="0"/>
            <a:r>
              <a:rPr lang="en-US" dirty="0"/>
              <a:t>Click to edit Master title style</a:t>
            </a:r>
            <a:endParaRPr lang="en-GB" dirty="0"/>
          </a:p>
        </p:txBody>
      </p:sp>
      <p:sp>
        <p:nvSpPr>
          <p:cNvPr id="6" name="Text Placeholder 5"/>
          <p:cNvSpPr>
            <a:spLocks noGrp="1"/>
          </p:cNvSpPr>
          <p:nvPr>
            <p:ph type="body" sz="quarter" idx="10"/>
          </p:nvPr>
        </p:nvSpPr>
        <p:spPr bwMode="gray">
          <a:xfrm>
            <a:off x="731520" y="1920240"/>
            <a:ext cx="13167360" cy="543115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1448768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pic>
        <p:nvPicPr>
          <p:cNvPr id="5"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1038" y="609600"/>
            <a:ext cx="2593975"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065286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p:nvPr>
        </p:nvSpPr>
        <p:spPr>
          <a:xfrm>
            <a:off x="706102" y="1813044"/>
            <a:ext cx="5337174" cy="3643818"/>
          </a:xfrm>
          <a:prstGeom prst="rect">
            <a:avLst/>
          </a:prstGeom>
        </p:spPr>
        <p:txBody>
          <a:bodyPr vert="horz" lIns="0" tIns="0" rIns="0" bIns="0">
            <a:spAutoFit/>
          </a:bodyPr>
          <a:lstStyle>
            <a:lvl1pPr marL="0" indent="0">
              <a:lnSpc>
                <a:spcPct val="150000"/>
              </a:lnSpc>
              <a:spcBef>
                <a:spcPts val="0"/>
              </a:spcBef>
              <a:buFontTx/>
              <a:buNone/>
              <a:defRPr sz="2800" b="0" i="0" baseline="0">
                <a:solidFill>
                  <a:schemeClr val="accent5"/>
                </a:solidFill>
                <a:latin typeface="Merriweather Light"/>
                <a:cs typeface="Merriweather Light"/>
              </a:defRPr>
            </a:lvl1pPr>
            <a:lvl2pPr marL="0" indent="0">
              <a:lnSpc>
                <a:spcPct val="150000"/>
              </a:lnSpc>
              <a:buFontTx/>
              <a:buNone/>
              <a:defRPr sz="2900" baseline="0">
                <a:solidFill>
                  <a:schemeClr val="accent5"/>
                </a:solidFill>
              </a:defRPr>
            </a:lvl2pPr>
            <a:lvl3pPr marL="0" indent="0">
              <a:lnSpc>
                <a:spcPct val="150000"/>
              </a:lnSpc>
              <a:buFontTx/>
              <a:buNone/>
              <a:defRPr sz="2900" baseline="0">
                <a:solidFill>
                  <a:schemeClr val="accent5"/>
                </a:solidFill>
              </a:defRPr>
            </a:lvl3pPr>
            <a:lvl4pPr marL="0" indent="0">
              <a:lnSpc>
                <a:spcPct val="150000"/>
              </a:lnSpc>
              <a:buFontTx/>
              <a:buNone/>
              <a:defRPr sz="2900" baseline="0">
                <a:solidFill>
                  <a:schemeClr val="accent5"/>
                </a:solidFill>
              </a:defRPr>
            </a:lvl4pPr>
            <a:lvl5pPr marL="0" indent="0">
              <a:lnSpc>
                <a:spcPct val="150000"/>
              </a:lnSpc>
              <a:buFontTx/>
              <a:buNone/>
              <a:defRPr sz="2900" baseline="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2"/>
          <p:cNvSpPr>
            <a:spLocks noGrp="1"/>
          </p:cNvSpPr>
          <p:nvPr>
            <p:ph type="body" sz="quarter" idx="12"/>
          </p:nvPr>
        </p:nvSpPr>
        <p:spPr>
          <a:xfrm>
            <a:off x="8545513" y="1813044"/>
            <a:ext cx="5414961" cy="3643818"/>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800" b="0" i="0" baseline="0">
                <a:solidFill>
                  <a:srgbClr val="4C4C4C"/>
                </a:solidFill>
                <a:latin typeface="Merriweather Light"/>
                <a:cs typeface="Merriweather Light"/>
              </a:defRPr>
            </a:lvl1pPr>
            <a:lvl2pPr marL="0" indent="0">
              <a:lnSpc>
                <a:spcPct val="150000"/>
              </a:lnSpc>
              <a:buFontTx/>
              <a:buNone/>
              <a:defRPr sz="2900" baseline="0">
                <a:solidFill>
                  <a:srgbClr val="4C4C4C"/>
                </a:solidFill>
              </a:defRPr>
            </a:lvl2pPr>
            <a:lvl3pPr marL="0" indent="0">
              <a:lnSpc>
                <a:spcPct val="150000"/>
              </a:lnSpc>
              <a:buFontTx/>
              <a:buNone/>
              <a:defRPr sz="2900" baseline="0">
                <a:solidFill>
                  <a:srgbClr val="4C4C4C"/>
                </a:solidFill>
              </a:defRPr>
            </a:lvl3pPr>
            <a:lvl4pPr marL="0" indent="0">
              <a:lnSpc>
                <a:spcPct val="150000"/>
              </a:lnSpc>
              <a:buFontTx/>
              <a:buNone/>
              <a:defRPr sz="2900" baseline="0">
                <a:solidFill>
                  <a:srgbClr val="4C4C4C"/>
                </a:solidFill>
              </a:defRPr>
            </a:lvl4pPr>
            <a:lvl5pPr marL="0" indent="0">
              <a:lnSpc>
                <a:spcPct val="150000"/>
              </a:lnSpc>
              <a:buFontTx/>
              <a:buNone/>
              <a:defRPr sz="2900" baseline="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p:ph type="body" sz="quarter" idx="13"/>
          </p:nvPr>
        </p:nvSpPr>
        <p:spPr>
          <a:xfrm>
            <a:off x="715321" y="600286"/>
            <a:ext cx="13245154" cy="577081"/>
          </a:xfrm>
          <a:prstGeom prst="rect">
            <a:avLst/>
          </a:prstGeom>
        </p:spPr>
        <p:txBody>
          <a:bodyPr wrap="square" lIns="0" tIns="0" rIns="0" bIns="0">
            <a:spAutoFit/>
          </a:bodyPr>
          <a:lstStyle>
            <a:lvl1pPr marL="0" indent="0">
              <a:lnSpc>
                <a:spcPct val="80000"/>
              </a:lnSpc>
              <a:buFontTx/>
              <a:buNone/>
              <a:defRPr sz="4500" b="0" i="0" baseline="0">
                <a:solidFill>
                  <a:schemeClr val="accent5"/>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1554584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Bottom_Viz_August-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5469078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Quote">
    <p:spTree>
      <p:nvGrpSpPr>
        <p:cNvPr id="1" name=""/>
        <p:cNvGrpSpPr/>
        <p:nvPr/>
      </p:nvGrpSpPr>
      <p:grpSpPr>
        <a:xfrm>
          <a:off x="0" y="0"/>
          <a:ext cx="0" cy="0"/>
          <a:chOff x="0" y="0"/>
          <a:chExt cx="0" cy="0"/>
        </a:xfrm>
      </p:grpSpPr>
      <p:sp>
        <p:nvSpPr>
          <p:cNvPr id="2" name="Title 1"/>
          <p:cNvSpPr>
            <a:spLocks noGrp="1"/>
          </p:cNvSpPr>
          <p:nvPr>
            <p:ph type="title"/>
          </p:nvPr>
        </p:nvSpPr>
        <p:spPr>
          <a:xfrm>
            <a:off x="3276599" y="2438401"/>
            <a:ext cx="9133131" cy="761747"/>
          </a:xfrm>
          <a:prstGeom prst="rect">
            <a:avLst/>
          </a:prstGeom>
        </p:spPr>
        <p:txBody>
          <a:bodyPr/>
          <a:lstStyle>
            <a:lvl1pPr>
              <a:defRPr sz="5400" baseline="0">
                <a:solidFill>
                  <a:schemeClr val="accent5"/>
                </a:solidFill>
              </a:defRPr>
            </a:lvl1pPr>
          </a:lstStyle>
          <a:p>
            <a:r>
              <a:rPr lang="en-US"/>
              <a:t>Click to edit Master title style</a:t>
            </a:r>
            <a:endParaRPr lang="en-US" dirty="0"/>
          </a:p>
        </p:txBody>
      </p:sp>
      <p:sp>
        <p:nvSpPr>
          <p:cNvPr id="13" name="Text Placeholder 12"/>
          <p:cNvSpPr>
            <a:spLocks noGrp="1"/>
          </p:cNvSpPr>
          <p:nvPr>
            <p:ph type="body" sz="quarter" idx="11"/>
          </p:nvPr>
        </p:nvSpPr>
        <p:spPr>
          <a:xfrm>
            <a:off x="3561080" y="3733800"/>
            <a:ext cx="8077200" cy="369332"/>
          </a:xfrm>
          <a:prstGeom prst="rect">
            <a:avLst/>
          </a:prstGeom>
        </p:spPr>
        <p:txBody>
          <a:bodyPr lIns="0" tIns="0" rIns="0" bIns="0">
            <a:spAutoFit/>
          </a:bodyPr>
          <a:lstStyle>
            <a:lvl1pPr marL="0" indent="0">
              <a:buNone/>
              <a:defRPr sz="2400" baseline="0">
                <a:solidFill>
                  <a:schemeClr val="accent5"/>
                </a:solidFill>
                <a:latin typeface="Merriweather Light"/>
                <a:cs typeface="Merriweather Light"/>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a:t>Edit Master text styles</a:t>
            </a:r>
          </a:p>
        </p:txBody>
      </p:sp>
    </p:spTree>
    <p:extLst>
      <p:ext uri="{BB962C8B-B14F-4D97-AF65-F5344CB8AC3E}">
        <p14:creationId xmlns:p14="http://schemas.microsoft.com/office/powerpoint/2010/main" val="38885507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5" name="Picture 4" descr="SectionDivider-03.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2390122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Format Blank S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5333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
        <p:nvSpPr>
          <p:cNvPr id="4" name="Content Placeholder 2"/>
          <p:cNvSpPr>
            <a:spLocks noGrp="1"/>
          </p:cNvSpPr>
          <p:nvPr>
            <p:ph idx="14"/>
          </p:nvPr>
        </p:nvSpPr>
        <p:spPr>
          <a:xfrm>
            <a:off x="704476" y="1893515"/>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800" b="0" i="0" baseline="0">
                <a:solidFill>
                  <a:srgbClr val="4C4C4C"/>
                </a:solidFill>
                <a:latin typeface="Merriweather Light"/>
                <a:cs typeface="Merriweather Light"/>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Tree>
    <p:extLst>
      <p:ext uri="{BB962C8B-B14F-4D97-AF65-F5344CB8AC3E}">
        <p14:creationId xmlns:p14="http://schemas.microsoft.com/office/powerpoint/2010/main" val="1676892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Bottom_Viz_August-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4287017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Final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3" name="Picture 6" descr="tableau_rgb.eps"/>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46400" y="3206750"/>
            <a:ext cx="8737600" cy="181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3385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0097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12788" y="601314"/>
            <a:ext cx="13244512" cy="553998"/>
          </a:xfrm>
        </p:spPr>
        <p:txBody>
          <a:bodyPr/>
          <a:lstStyle/>
          <a:p>
            <a:r>
              <a:rPr lang="en-US"/>
              <a:t>Click to edit Master title style</a:t>
            </a:r>
          </a:p>
        </p:txBody>
      </p:sp>
    </p:spTree>
    <p:extLst>
      <p:ext uri="{BB962C8B-B14F-4D97-AF65-F5344CB8AC3E}">
        <p14:creationId xmlns:p14="http://schemas.microsoft.com/office/powerpoint/2010/main" val="37374681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7182638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2143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9544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spTree>
    <p:extLst>
      <p:ext uri="{BB962C8B-B14F-4D97-AF65-F5344CB8AC3E}">
        <p14:creationId xmlns:p14="http://schemas.microsoft.com/office/powerpoint/2010/main" val="28232082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Bottom_Viz_August-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897869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
        <p:nvSpPr>
          <p:cNvPr id="4" name="Content Placeholder 2"/>
          <p:cNvSpPr>
            <a:spLocks noGrp="1"/>
          </p:cNvSpPr>
          <p:nvPr>
            <p:ph idx="14"/>
          </p:nvPr>
        </p:nvSpPr>
        <p:spPr>
          <a:xfrm>
            <a:off x="704476" y="1893515"/>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800" b="0" i="0" baseline="0">
                <a:solidFill>
                  <a:srgbClr val="4C4C4C"/>
                </a:solidFill>
                <a:latin typeface="Merriweather Light"/>
                <a:cs typeface="Merriweather Light"/>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Tree>
    <p:extLst>
      <p:ext uri="{BB962C8B-B14F-4D97-AF65-F5344CB8AC3E}">
        <p14:creationId xmlns:p14="http://schemas.microsoft.com/office/powerpoint/2010/main" val="386949987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Format Blank S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16177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5" name="Picture 4" descr="SectionDivider-03.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2254307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SectionDivider-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541"/>
          <a:stretch/>
        </p:blipFill>
        <p:spPr>
          <a:xfrm>
            <a:off x="0" y="2946400"/>
            <a:ext cx="14630400" cy="4749800"/>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476552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412279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
        <p:nvSpPr>
          <p:cNvPr id="4" name="Content Placeholder 2"/>
          <p:cNvSpPr>
            <a:spLocks noGrp="1"/>
          </p:cNvSpPr>
          <p:nvPr>
            <p:ph idx="14"/>
          </p:nvPr>
        </p:nvSpPr>
        <p:spPr>
          <a:xfrm>
            <a:off x="704476" y="1893515"/>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800" b="0" i="0" baseline="0">
                <a:solidFill>
                  <a:srgbClr val="4C4C4C"/>
                </a:solidFill>
                <a:latin typeface="Merriweather Light"/>
                <a:cs typeface="Merriweather Light"/>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Tree>
    <p:extLst>
      <p:ext uri="{BB962C8B-B14F-4D97-AF65-F5344CB8AC3E}">
        <p14:creationId xmlns:p14="http://schemas.microsoft.com/office/powerpoint/2010/main" val="3635177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276599" y="2438401"/>
            <a:ext cx="9133131" cy="761747"/>
          </a:xfrm>
        </p:spPr>
        <p:txBody>
          <a:bodyPr/>
          <a:lstStyle>
            <a:lvl1pPr>
              <a:defRPr sz="5400" baseline="0">
                <a:solidFill>
                  <a:schemeClr val="accent5"/>
                </a:solidFill>
              </a:defRPr>
            </a:lvl1pPr>
          </a:lstStyle>
          <a:p>
            <a:r>
              <a:rPr lang="en-US"/>
              <a:t>Click to edit Master title style</a:t>
            </a:r>
            <a:endParaRPr lang="en-US" dirty="0"/>
          </a:p>
        </p:txBody>
      </p:sp>
      <p:sp>
        <p:nvSpPr>
          <p:cNvPr id="13" name="Text Placeholder 12"/>
          <p:cNvSpPr>
            <a:spLocks noGrp="1"/>
          </p:cNvSpPr>
          <p:nvPr>
            <p:ph type="body" sz="quarter" idx="11"/>
          </p:nvPr>
        </p:nvSpPr>
        <p:spPr>
          <a:xfrm>
            <a:off x="3561080" y="3733800"/>
            <a:ext cx="8077200" cy="369332"/>
          </a:xfrm>
          <a:prstGeom prst="rect">
            <a:avLst/>
          </a:prstGeom>
        </p:spPr>
        <p:txBody>
          <a:bodyPr lIns="0" tIns="0" rIns="0" bIns="0">
            <a:spAutoFit/>
          </a:bodyPr>
          <a:lstStyle>
            <a:lvl1pPr marL="0" indent="0">
              <a:buNone/>
              <a:defRPr sz="2400" baseline="0">
                <a:solidFill>
                  <a:schemeClr val="accent5"/>
                </a:solidFill>
                <a:latin typeface="Merriweather Light"/>
                <a:cs typeface="Merriweather Light"/>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a:t>Edit Master text styles</a:t>
            </a:r>
          </a:p>
        </p:txBody>
      </p:sp>
    </p:spTree>
    <p:extLst>
      <p:ext uri="{BB962C8B-B14F-4D97-AF65-F5344CB8AC3E}">
        <p14:creationId xmlns:p14="http://schemas.microsoft.com/office/powerpoint/2010/main" val="1972645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357" y="1893515"/>
            <a:ext cx="13274793" cy="1631216"/>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2800" baseline="0">
                <a:solidFill>
                  <a:schemeClr val="accent5"/>
                </a:solidFill>
                <a:latin typeface="Merriweather Light"/>
                <a:cs typeface="Merriweather Light"/>
              </a:defRPr>
            </a:lvl1pPr>
            <a:lvl2pPr marL="746125" indent="-457200">
              <a:spcBef>
                <a:spcPts val="0"/>
              </a:spcBef>
              <a:spcAft>
                <a:spcPts val="600"/>
              </a:spcAft>
              <a:buSzPct val="100000"/>
              <a:buFont typeface="+mj-lt"/>
              <a:buAutoNum type="romanUcPeriod"/>
              <a:defRPr sz="2400" baseline="0">
                <a:solidFill>
                  <a:schemeClr val="accent5"/>
                </a:solidFill>
                <a:latin typeface="Merriweather Light"/>
                <a:cs typeface="Merriweather Light"/>
              </a:defRPr>
            </a:lvl2pPr>
            <a:lvl3pPr marL="969963" indent="-457200">
              <a:spcBef>
                <a:spcPts val="0"/>
              </a:spcBef>
              <a:spcAft>
                <a:spcPts val="600"/>
              </a:spcAft>
              <a:buSzPct val="100000"/>
              <a:buFont typeface="+mj-lt"/>
              <a:buAutoNum type="arabicPeriod"/>
              <a:defRPr sz="2100" baseline="0">
                <a:solidFill>
                  <a:schemeClr val="accent5"/>
                </a:solidFill>
                <a:latin typeface="Merriweather Light"/>
                <a:cs typeface="Merriweather Light"/>
              </a:defRPr>
            </a:lvl3pPr>
            <a:lvl4pPr marL="1084262" indent="-342901">
              <a:spcBef>
                <a:spcPts val="0"/>
              </a:spcBef>
              <a:spcAft>
                <a:spcPts val="600"/>
              </a:spcAft>
              <a:buSzPct val="100000"/>
              <a:buFont typeface="+mj-lt"/>
              <a:buAutoNum type="arabicPeriod"/>
              <a:defRPr sz="1800" baseline="0">
                <a:solidFill>
                  <a:schemeClr val="accent5"/>
                </a:solidFill>
              </a:defRPr>
            </a:lvl4pPr>
            <a:lvl5pPr marL="2063749" indent="0">
              <a:buSzPct val="100000"/>
              <a:buFont typeface="+mj-lt"/>
              <a:buNone/>
              <a:defRPr sz="160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7377690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6.xml"/><Relationship Id="rId7" Type="http://schemas.openxmlformats.org/officeDocument/2006/relationships/theme" Target="../theme/theme2.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5" name="Picture 4" descr="Bottom_Viz_August-02.png"/>
          <p:cNvPicPr>
            <a:picLocks noChangeAspect="1"/>
          </p:cNvPicPr>
          <p:nvPr/>
        </p:nvPicPr>
        <p:blipFill rotWithShape="1">
          <a:blip r:embed="rId35" cstate="email">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pic>
        <p:nvPicPr>
          <p:cNvPr id="1027" name="Picture 7" descr="tableau_white.eps"/>
          <p:cNvPicPr>
            <a:picLocks noChangeAspect="1"/>
          </p:cNvPicPr>
          <p:nvPr/>
        </p:nvPicPr>
        <p:blipFill>
          <a:blip r:embed="rId36" cstate="email">
            <a:extLst>
              <a:ext uri="{28A0092B-C50C-407E-A947-70E740481C1C}">
                <a14:useLocalDpi xmlns:a14="http://schemas.microsoft.com/office/drawing/2010/main" val="0"/>
              </a:ext>
            </a:extLst>
          </a:blip>
          <a:srcRect/>
          <a:stretch>
            <a:fillRect/>
          </a:stretch>
        </p:blipFill>
        <p:spPr bwMode="auto">
          <a:xfrm>
            <a:off x="12669838" y="7724775"/>
            <a:ext cx="1727200" cy="360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8" name="Title Placeholder 1"/>
          <p:cNvSpPr>
            <a:spLocks noGrp="1"/>
          </p:cNvSpPr>
          <p:nvPr>
            <p:ph type="title"/>
          </p:nvPr>
        </p:nvSpPr>
        <p:spPr bwMode="auto">
          <a:xfrm>
            <a:off x="712788" y="601314"/>
            <a:ext cx="13244512" cy="5770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p>
            <a:pPr lvl="0"/>
            <a:r>
              <a:rPr lang="en-US" dirty="0"/>
              <a:t>Master Title Style</a:t>
            </a:r>
          </a:p>
        </p:txBody>
      </p:sp>
    </p:spTree>
  </p:cSld>
  <p:clrMap bg1="lt1" tx1="dk1" bg2="lt2" tx2="dk2" accent1="accent1" accent2="accent2" accent3="accent3" accent4="accent4" accent5="accent5" accent6="accent6" hlink="hlink" folHlink="folHlink"/>
  <p:sldLayoutIdLst>
    <p:sldLayoutId id="2147484147" r:id="rId1"/>
    <p:sldLayoutId id="2147484135" r:id="rId2"/>
    <p:sldLayoutId id="2147484148" r:id="rId3"/>
    <p:sldLayoutId id="2147484150" r:id="rId4"/>
    <p:sldLayoutId id="2147484152" r:id="rId5"/>
    <p:sldLayoutId id="2147484136" r:id="rId6"/>
    <p:sldLayoutId id="2147484137" r:id="rId7"/>
    <p:sldLayoutId id="2147484138" r:id="rId8"/>
    <p:sldLayoutId id="2147484139" r:id="rId9"/>
    <p:sldLayoutId id="2147484140" r:id="rId10"/>
    <p:sldLayoutId id="2147484141" r:id="rId11"/>
    <p:sldLayoutId id="2147484142" r:id="rId12"/>
    <p:sldLayoutId id="2147484143" r:id="rId13"/>
    <p:sldLayoutId id="2147484144" r:id="rId14"/>
    <p:sldLayoutId id="2147484145" r:id="rId15"/>
    <p:sldLayoutId id="2147484146" r:id="rId16"/>
    <p:sldLayoutId id="2147484149" r:id="rId17"/>
    <p:sldLayoutId id="2147484154" r:id="rId18"/>
    <p:sldLayoutId id="2147484153" r:id="rId19"/>
    <p:sldLayoutId id="2147484162" r:id="rId20"/>
    <p:sldLayoutId id="2147484163" r:id="rId21"/>
    <p:sldLayoutId id="2147484176" r:id="rId22"/>
    <p:sldLayoutId id="2147484192" r:id="rId23"/>
    <p:sldLayoutId id="2147484193" r:id="rId24"/>
    <p:sldLayoutId id="2147484194" r:id="rId25"/>
    <p:sldLayoutId id="2147484196" r:id="rId26"/>
    <p:sldLayoutId id="2147484197" r:id="rId27"/>
    <p:sldLayoutId id="2147484199" r:id="rId28"/>
    <p:sldLayoutId id="2147484200" r:id="rId29"/>
    <p:sldLayoutId id="2147484201" r:id="rId30"/>
    <p:sldLayoutId id="2147484189" r:id="rId31"/>
    <p:sldLayoutId id="2147484203" r:id="rId32"/>
    <p:sldLayoutId id="2147484207" r:id="rId33"/>
  </p:sldLayoutIdLst>
  <p:txStyles>
    <p:title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p:titleStyle>
    <p:body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p:bodyStyle>
    <p:otherStyle>
      <a:defPPr>
        <a:defRPr lang="en-US"/>
      </a:defPPr>
      <a:lvl1pPr marL="0" algn="l" defTabSz="1306221" rtl="0" eaLnBrk="1" latinLnBrk="0" hangingPunct="1">
        <a:defRPr sz="2600" kern="1200">
          <a:solidFill>
            <a:schemeClr val="tx1"/>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1952836"/>
      </p:ext>
    </p:extLst>
  </p:cSld>
  <p:clrMap bg1="lt1" tx1="dk1" bg2="lt2" tx2="dk2" accent1="accent1" accent2="accent2" accent3="accent3" accent4="accent4" accent5="accent5" accent6="accent6" hlink="hlink" folHlink="folHlink"/>
  <p:sldLayoutIdLst>
    <p:sldLayoutId id="2147484205" r:id="rId1"/>
    <p:sldLayoutId id="2147484206" r:id="rId2"/>
    <p:sldLayoutId id="2147484209" r:id="rId3"/>
    <p:sldLayoutId id="2147484210" r:id="rId4"/>
    <p:sldLayoutId id="2147484211" r:id="rId5"/>
    <p:sldLayoutId id="214748421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effreyShaffer@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6.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6.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36.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48.xml"/><Relationship Id="rId1" Type="http://schemas.openxmlformats.org/officeDocument/2006/relationships/slideLayout" Target="../slideLayouts/slideLayout35.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35.xml"/><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www.wordle.net/" TargetMode="External"/><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8.xml"/><Relationship Id="rId4"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254823" y="2381444"/>
            <a:ext cx="10527147" cy="1150425"/>
          </a:xfrm>
          <a:prstGeom prst="rect">
            <a:avLst/>
          </a:prstGeom>
        </p:spPr>
        <p:txBody>
          <a:bodyPr/>
          <a:lstStyle/>
          <a:p>
            <a:pPr algn="ctr" defTabSz="1306221" fontAlgn="auto">
              <a:spcAft>
                <a:spcPts val="0"/>
              </a:spcAft>
              <a:defRPr/>
            </a:pPr>
            <a:r>
              <a:rPr lang="en-US" b="1" dirty="0"/>
              <a:t>Typography &amp; Data Visualization Design</a:t>
            </a:r>
            <a:endParaRPr lang="en-US" sz="2400" dirty="0">
              <a:latin typeface="Merriweather Light"/>
              <a:ea typeface="+mn-ea"/>
              <a:cs typeface="Merriweather Light"/>
            </a:endParaRPr>
          </a:p>
        </p:txBody>
      </p:sp>
      <p:sp>
        <p:nvSpPr>
          <p:cNvPr id="2" name="Rectangle 1"/>
          <p:cNvSpPr/>
          <p:nvPr/>
        </p:nvSpPr>
        <p:spPr>
          <a:xfrm>
            <a:off x="2438397" y="4415275"/>
            <a:ext cx="10160001" cy="3410164"/>
          </a:xfrm>
          <a:prstGeom prst="rect">
            <a:avLst/>
          </a:prstGeom>
        </p:spPr>
        <p:txBody>
          <a:bodyPr wrap="square">
            <a:spAutoFit/>
          </a:bodyPr>
          <a:lstStyle/>
          <a:p>
            <a:pPr algn="ctr" defTabSz="1306221" fontAlgn="auto">
              <a:lnSpc>
                <a:spcPct val="110000"/>
              </a:lnSpc>
              <a:spcBef>
                <a:spcPts val="1776"/>
              </a:spcBef>
              <a:spcAft>
                <a:spcPts val="0"/>
              </a:spcAft>
              <a:defRPr/>
            </a:pPr>
            <a:r>
              <a:rPr lang="en-US" sz="2800" dirty="0">
                <a:latin typeface="Merriweather Light"/>
                <a:cs typeface="Merriweather Light"/>
              </a:rPr>
              <a:t>Created By: Jeffrey A. Shaffer </a:t>
            </a:r>
            <a:br>
              <a:rPr lang="en-US" sz="2800" dirty="0">
                <a:latin typeface="Merriweather Light"/>
                <a:cs typeface="Merriweather Light"/>
              </a:rPr>
            </a:br>
            <a:r>
              <a:rPr lang="en-US" sz="2800" dirty="0">
                <a:latin typeface="Merriweather Light"/>
                <a:cs typeface="Merriweather Light"/>
              </a:rPr>
              <a:t> Vice President, </a:t>
            </a:r>
            <a:r>
              <a:rPr lang="en-US" sz="2800" dirty="0" err="1">
                <a:latin typeface="Merriweather Light"/>
                <a:cs typeface="Merriweather Light"/>
              </a:rPr>
              <a:t>Unifund</a:t>
            </a:r>
            <a:r>
              <a:rPr lang="en-US" sz="2800" dirty="0">
                <a:latin typeface="Merriweather Light"/>
                <a:cs typeface="Merriweather Light"/>
              </a:rPr>
              <a:t/>
            </a:r>
            <a:br>
              <a:rPr lang="en-US" sz="2800" dirty="0">
                <a:latin typeface="Merriweather Light"/>
                <a:cs typeface="Merriweather Light"/>
              </a:rPr>
            </a:br>
            <a:r>
              <a:rPr lang="en-US" sz="2800" dirty="0">
                <a:latin typeface="Merriweather Light"/>
                <a:cs typeface="Merriweather Light"/>
              </a:rPr>
              <a:t> Adjunct Faculty, University of Cincinnati</a:t>
            </a:r>
            <a:br>
              <a:rPr lang="en-US" sz="2800" dirty="0">
                <a:latin typeface="Merriweather Light"/>
                <a:cs typeface="Merriweather Light"/>
              </a:rPr>
            </a:br>
            <a:r>
              <a:rPr lang="en-US" sz="2800" dirty="0">
                <a:latin typeface="Merriweather Light"/>
                <a:cs typeface="Merriweather Light"/>
              </a:rPr>
              <a:t>(513</a:t>
            </a:r>
            <a:r>
              <a:rPr lang="en-US" sz="2800">
                <a:latin typeface="Merriweather Light"/>
                <a:cs typeface="Merriweather Light"/>
              </a:rPr>
              <a:t>) </a:t>
            </a:r>
            <a:r>
              <a:rPr lang="en-US" sz="2800" smtClean="0">
                <a:latin typeface="Merriweather Light"/>
                <a:cs typeface="Merriweather Light"/>
              </a:rPr>
              <a:t>615-0001 </a:t>
            </a:r>
            <a:r>
              <a:rPr lang="en-US" sz="2800">
                <a:latin typeface="Merriweather Light"/>
                <a:cs typeface="Merriweather Light"/>
              </a:rPr>
              <a:t>| </a:t>
            </a:r>
            <a:r>
              <a:rPr lang="en-US" sz="2800">
                <a:latin typeface="Merriweather Light"/>
                <a:cs typeface="Merriweather Light"/>
                <a:hlinkClick r:id="rId3"/>
              </a:rPr>
              <a:t>JeffreyShaffer@gmail.com</a:t>
            </a:r>
            <a:r>
              <a:rPr lang="en-US" sz="2800">
                <a:latin typeface="Merriweather Light"/>
                <a:cs typeface="Merriweather Light"/>
              </a:rPr>
              <a:t> </a:t>
            </a:r>
            <a:r>
              <a:rPr lang="en-US" sz="2800" dirty="0">
                <a:latin typeface="Merriweather Light"/>
                <a:cs typeface="Merriweather Light"/>
              </a:rPr>
              <a:t/>
            </a:r>
            <a:br>
              <a:rPr lang="en-US" sz="2800" dirty="0">
                <a:latin typeface="Merriweather Light"/>
                <a:cs typeface="Merriweather Light"/>
              </a:rPr>
            </a:br>
            <a:r>
              <a:rPr lang="en-US" sz="2800" dirty="0">
                <a:latin typeface="Merriweather Light"/>
                <a:cs typeface="Merriweather Light"/>
              </a:rPr>
              <a:t>@</a:t>
            </a:r>
            <a:r>
              <a:rPr lang="en-US" sz="2800" dirty="0" err="1">
                <a:latin typeface="Merriweather Light"/>
                <a:cs typeface="Merriweather Light"/>
              </a:rPr>
              <a:t>HighVizAbility</a:t>
            </a:r>
            <a:r>
              <a:rPr lang="en-US" sz="2800" dirty="0">
                <a:latin typeface="Merriweather Light"/>
                <a:cs typeface="Merriweather Light"/>
              </a:rPr>
              <a:t/>
            </a:r>
            <a:br>
              <a:rPr lang="en-US" sz="2800" dirty="0">
                <a:latin typeface="Merriweather Light"/>
                <a:cs typeface="Merriweather Light"/>
              </a:rPr>
            </a:br>
            <a:r>
              <a:rPr lang="en-US" sz="2800" dirty="0">
                <a:latin typeface="Merriweather Light"/>
                <a:cs typeface="Merriweather Light"/>
              </a:rPr>
              <a:t/>
            </a:r>
            <a:br>
              <a:rPr lang="en-US" sz="2800" dirty="0">
                <a:latin typeface="Merriweather Light"/>
                <a:cs typeface="Merriweather Light"/>
              </a:rPr>
            </a:br>
            <a:endParaRPr lang="en-US" sz="2800" dirty="0">
              <a:latin typeface="Merriweather Light"/>
              <a:cs typeface="Merriweather Ligh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9E0551-E6C3-443F-B8A9-6D7795EC438F}"/>
              </a:ext>
            </a:extLst>
          </p:cNvPr>
          <p:cNvSpPr>
            <a:spLocks noGrp="1"/>
          </p:cNvSpPr>
          <p:nvPr>
            <p:ph type="title"/>
          </p:nvPr>
        </p:nvSpPr>
        <p:spPr>
          <a:xfrm>
            <a:off x="590843" y="2111250"/>
            <a:ext cx="13336172" cy="2675797"/>
          </a:xfrm>
        </p:spPr>
        <p:txBody>
          <a:bodyPr/>
          <a:lstStyle/>
          <a:p>
            <a:pPr algn="ctr"/>
            <a:r>
              <a:rPr lang="en-US" dirty="0"/>
              <a:t>“If I had never dropped in on that single course in college, the Mac would have never had multiple typefaces or proportionally spaced fonts.”</a:t>
            </a:r>
          </a:p>
        </p:txBody>
      </p:sp>
      <p:sp>
        <p:nvSpPr>
          <p:cNvPr id="5" name="Text Placeholder 4">
            <a:extLst>
              <a:ext uri="{FF2B5EF4-FFF2-40B4-BE49-F238E27FC236}">
                <a16:creationId xmlns:a16="http://schemas.microsoft.com/office/drawing/2014/main" id="{4BD5C6AA-87C6-46E5-88ED-BCACE8C58398}"/>
              </a:ext>
            </a:extLst>
          </p:cNvPr>
          <p:cNvSpPr>
            <a:spLocks noGrp="1"/>
          </p:cNvSpPr>
          <p:nvPr>
            <p:ph type="body" sz="quarter" idx="11"/>
          </p:nvPr>
        </p:nvSpPr>
        <p:spPr>
          <a:xfrm>
            <a:off x="6553200" y="5299345"/>
            <a:ext cx="8077200" cy="461665"/>
          </a:xfrm>
        </p:spPr>
        <p:txBody>
          <a:bodyPr/>
          <a:lstStyle/>
          <a:p>
            <a:r>
              <a:rPr lang="en-US" sz="3000" dirty="0"/>
              <a:t>- Steve Jobs</a:t>
            </a:r>
          </a:p>
        </p:txBody>
      </p:sp>
    </p:spTree>
    <p:extLst>
      <p:ext uri="{BB962C8B-B14F-4D97-AF65-F5344CB8AC3E}">
        <p14:creationId xmlns:p14="http://schemas.microsoft.com/office/powerpoint/2010/main" val="18946740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BEBC19F-279F-41CC-A9AD-576E9AD4C915}"/>
              </a:ext>
            </a:extLst>
          </p:cNvPr>
          <p:cNvSpPr>
            <a:spLocks noGrp="1"/>
          </p:cNvSpPr>
          <p:nvPr>
            <p:ph type="body" sz="quarter" idx="11"/>
          </p:nvPr>
        </p:nvSpPr>
        <p:spPr/>
        <p:txBody>
          <a:bodyPr/>
          <a:lstStyle/>
          <a:p>
            <a:r>
              <a:rPr lang="en-US" dirty="0"/>
              <a:t>Typeface vs. Font</a:t>
            </a:r>
          </a:p>
        </p:txBody>
      </p:sp>
    </p:spTree>
    <p:extLst>
      <p:ext uri="{BB962C8B-B14F-4D97-AF65-F5344CB8AC3E}">
        <p14:creationId xmlns:p14="http://schemas.microsoft.com/office/powerpoint/2010/main" val="17747761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1CCB5E-FB76-4B54-AE76-AA09E45B85CA}"/>
              </a:ext>
            </a:extLst>
          </p:cNvPr>
          <p:cNvSpPr>
            <a:spLocks noGrp="1"/>
          </p:cNvSpPr>
          <p:nvPr>
            <p:ph type="body" sz="quarter" idx="12"/>
          </p:nvPr>
        </p:nvSpPr>
        <p:spPr>
          <a:xfrm>
            <a:off x="710057" y="598699"/>
            <a:ext cx="13269093" cy="553998"/>
          </a:xfrm>
        </p:spPr>
        <p:txBody>
          <a:bodyPr/>
          <a:lstStyle/>
          <a:p>
            <a:r>
              <a:rPr lang="en-US" dirty="0"/>
              <a:t>Typeface vs. </a:t>
            </a:r>
            <a:r>
              <a:rPr lang="en-US" dirty="0" smtClean="0"/>
              <a:t>Fonts [A Song vs. an MP3]</a:t>
            </a:r>
            <a:endParaRPr lang="en-US" dirty="0"/>
          </a:p>
        </p:txBody>
      </p:sp>
      <p:sp>
        <p:nvSpPr>
          <p:cNvPr id="4" name="Content Placeholder 3">
            <a:extLst>
              <a:ext uri="{FF2B5EF4-FFF2-40B4-BE49-F238E27FC236}">
                <a16:creationId xmlns:a16="http://schemas.microsoft.com/office/drawing/2014/main" id="{C4FB027A-257F-4E7B-AC68-BD1C5203650D}"/>
              </a:ext>
            </a:extLst>
          </p:cNvPr>
          <p:cNvSpPr>
            <a:spLocks noGrp="1"/>
          </p:cNvSpPr>
          <p:nvPr>
            <p:ph idx="14"/>
          </p:nvPr>
        </p:nvSpPr>
        <p:spPr>
          <a:xfrm>
            <a:off x="704357" y="1696567"/>
            <a:ext cx="13274793" cy="4878259"/>
          </a:xfrm>
        </p:spPr>
        <p:txBody>
          <a:bodyPr/>
          <a:lstStyle/>
          <a:p>
            <a:pPr>
              <a:spcAft>
                <a:spcPts val="2400"/>
              </a:spcAft>
            </a:pPr>
            <a:r>
              <a:rPr lang="en-US" dirty="0"/>
              <a:t>These two words are commonly used interchangeably, </a:t>
            </a:r>
            <a:r>
              <a:rPr lang="en-US" dirty="0" smtClean="0"/>
              <a:t>but </a:t>
            </a:r>
            <a:r>
              <a:rPr lang="en-US" dirty="0"/>
              <a:t>they have two very separate meanings.</a:t>
            </a:r>
          </a:p>
          <a:p>
            <a:pPr marL="463550" indent="-457200">
              <a:spcAft>
                <a:spcPts val="1800"/>
              </a:spcAft>
              <a:buFont typeface="Arial" panose="020B0604020202020204" pitchFamily="34" charset="0"/>
              <a:buChar char="•"/>
            </a:pPr>
            <a:r>
              <a:rPr lang="en-US" b="1" dirty="0"/>
              <a:t>Typeface </a:t>
            </a:r>
            <a:r>
              <a:rPr lang="en-US" dirty="0"/>
              <a:t>is used when describing the what you see. It is an abstract way of describing the way a specific collection of letters or characters looks or feels</a:t>
            </a:r>
            <a:r>
              <a:rPr lang="en-US" dirty="0" smtClean="0"/>
              <a:t>.</a:t>
            </a:r>
            <a:endParaRPr lang="en-US" dirty="0"/>
          </a:p>
          <a:p>
            <a:r>
              <a:rPr lang="en-US" dirty="0" smtClean="0"/>
              <a:t>	“</a:t>
            </a:r>
            <a:r>
              <a:rPr lang="en-US" dirty="0"/>
              <a:t>This </a:t>
            </a:r>
            <a:r>
              <a:rPr lang="en-US" b="1" dirty="0"/>
              <a:t>typeface </a:t>
            </a:r>
            <a:r>
              <a:rPr lang="en-US" dirty="0"/>
              <a:t>really pulls the whole design together</a:t>
            </a:r>
            <a:r>
              <a:rPr lang="en-US" dirty="0" smtClean="0"/>
              <a:t>” [A Song]</a:t>
            </a:r>
            <a:endParaRPr lang="en-US" dirty="0"/>
          </a:p>
          <a:p>
            <a:pPr>
              <a:spcAft>
                <a:spcPts val="1200"/>
              </a:spcAft>
            </a:pPr>
            <a:endParaRPr lang="en-US" dirty="0"/>
          </a:p>
          <a:p>
            <a:pPr marL="463550" indent="-457200">
              <a:spcAft>
                <a:spcPts val="1800"/>
              </a:spcAft>
              <a:buFont typeface="Arial" panose="020B0604020202020204" pitchFamily="34" charset="0"/>
              <a:buChar char="•"/>
            </a:pPr>
            <a:r>
              <a:rPr lang="en-US" b="1" dirty="0"/>
              <a:t>Font </a:t>
            </a:r>
            <a:r>
              <a:rPr lang="en-US" dirty="0"/>
              <a:t>describes the physical embodiment or tangible representation of the collection of letters and characters. </a:t>
            </a:r>
          </a:p>
          <a:p>
            <a:r>
              <a:rPr lang="en-US" dirty="0" smtClean="0"/>
              <a:t>	“</a:t>
            </a:r>
            <a:r>
              <a:rPr lang="en-US" dirty="0"/>
              <a:t>You should change the </a:t>
            </a:r>
            <a:r>
              <a:rPr lang="en-US" b="1" dirty="0"/>
              <a:t>font </a:t>
            </a:r>
            <a:r>
              <a:rPr lang="en-US" dirty="0"/>
              <a:t>size to 14pt so it fits in the box</a:t>
            </a:r>
            <a:r>
              <a:rPr lang="en-US" dirty="0" smtClean="0"/>
              <a:t>” [an MP3]</a:t>
            </a:r>
            <a:endParaRPr lang="en-US" dirty="0"/>
          </a:p>
        </p:txBody>
      </p:sp>
    </p:spTree>
    <p:extLst>
      <p:ext uri="{BB962C8B-B14F-4D97-AF65-F5344CB8AC3E}">
        <p14:creationId xmlns:p14="http://schemas.microsoft.com/office/powerpoint/2010/main" val="12536000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he many flavors of Garamond">
            <a:extLst>
              <a:ext uri="{FF2B5EF4-FFF2-40B4-BE49-F238E27FC236}">
                <a16:creationId xmlns:a16="http://schemas.microsoft.com/office/drawing/2014/main" id="{204B6600-ECD1-4082-9AC5-0B6AFE0AA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793593"/>
            <a:ext cx="7620000" cy="4857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B3A37E6-39D7-474E-B6A0-19B0F963591C}"/>
              </a:ext>
            </a:extLst>
          </p:cNvPr>
          <p:cNvSpPr/>
          <p:nvPr/>
        </p:nvSpPr>
        <p:spPr>
          <a:xfrm>
            <a:off x="750082" y="6773153"/>
            <a:ext cx="13130237" cy="461665"/>
          </a:xfrm>
          <a:prstGeom prst="rect">
            <a:avLst/>
          </a:prstGeom>
        </p:spPr>
        <p:txBody>
          <a:bodyPr wrap="square">
            <a:spAutoFit/>
          </a:bodyPr>
          <a:lstStyle/>
          <a:p>
            <a:r>
              <a:rPr lang="en-US" sz="2400" dirty="0">
                <a:latin typeface="+mn-lt"/>
              </a:rPr>
              <a:t>These are all the </a:t>
            </a:r>
            <a:r>
              <a:rPr lang="en-US" sz="2400" b="1" dirty="0">
                <a:latin typeface="+mn-lt"/>
              </a:rPr>
              <a:t>same typeface</a:t>
            </a:r>
            <a:r>
              <a:rPr lang="en-US" sz="2400" dirty="0">
                <a:latin typeface="+mn-lt"/>
              </a:rPr>
              <a:t> – Garamond, but each one of these is a </a:t>
            </a:r>
            <a:r>
              <a:rPr lang="en-US" sz="2400" b="1" dirty="0">
                <a:latin typeface="+mn-lt"/>
              </a:rPr>
              <a:t>different font</a:t>
            </a:r>
            <a:r>
              <a:rPr lang="en-US" sz="2400" dirty="0">
                <a:latin typeface="+mn-lt"/>
              </a:rPr>
              <a:t>.</a:t>
            </a:r>
          </a:p>
        </p:txBody>
      </p:sp>
      <p:sp>
        <p:nvSpPr>
          <p:cNvPr id="6" name="Rectangle 5">
            <a:extLst>
              <a:ext uri="{FF2B5EF4-FFF2-40B4-BE49-F238E27FC236}">
                <a16:creationId xmlns:a16="http://schemas.microsoft.com/office/drawing/2014/main" id="{7E92001E-AC72-4EE3-9383-A07868E6E4B9}"/>
              </a:ext>
            </a:extLst>
          </p:cNvPr>
          <p:cNvSpPr/>
          <p:nvPr/>
        </p:nvSpPr>
        <p:spPr>
          <a:xfrm>
            <a:off x="9791114" y="7842935"/>
            <a:ext cx="4839286" cy="323165"/>
          </a:xfrm>
          <a:prstGeom prst="rect">
            <a:avLst/>
          </a:prstGeom>
        </p:spPr>
        <p:txBody>
          <a:bodyPr wrap="square">
            <a:spAutoFit/>
          </a:bodyPr>
          <a:lstStyle/>
          <a:p>
            <a:pPr algn="r"/>
            <a:r>
              <a:rPr lang="en-US" sz="1500" dirty="0">
                <a:latin typeface="+mn-lt"/>
              </a:rPr>
              <a:t>http://nerdplusart.com/type-terminology-smackdown/</a:t>
            </a:r>
          </a:p>
        </p:txBody>
      </p:sp>
      <p:sp>
        <p:nvSpPr>
          <p:cNvPr id="7" name="Text Placeholder 2">
            <a:extLst>
              <a:ext uri="{FF2B5EF4-FFF2-40B4-BE49-F238E27FC236}">
                <a16:creationId xmlns:a16="http://schemas.microsoft.com/office/drawing/2014/main" id="{E51CCB5E-FB76-4B54-AE76-AA09E45B85CA}"/>
              </a:ext>
            </a:extLst>
          </p:cNvPr>
          <p:cNvSpPr txBox="1">
            <a:spLocks/>
          </p:cNvSpPr>
          <p:nvPr/>
        </p:nvSpPr>
        <p:spPr>
          <a:xfrm>
            <a:off x="710057" y="598699"/>
            <a:ext cx="13269093" cy="553998"/>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dirty="0" smtClean="0"/>
              <a:t>Example using Garamond Typeface</a:t>
            </a:r>
            <a:endParaRPr lang="en-US" dirty="0"/>
          </a:p>
        </p:txBody>
      </p:sp>
    </p:spTree>
    <p:extLst>
      <p:ext uri="{BB962C8B-B14F-4D97-AF65-F5344CB8AC3E}">
        <p14:creationId xmlns:p14="http://schemas.microsoft.com/office/powerpoint/2010/main" val="13143546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BEBC19F-279F-41CC-A9AD-576E9AD4C915}"/>
              </a:ext>
            </a:extLst>
          </p:cNvPr>
          <p:cNvSpPr>
            <a:spLocks noGrp="1"/>
          </p:cNvSpPr>
          <p:nvPr>
            <p:ph type="body" sz="quarter" idx="11"/>
          </p:nvPr>
        </p:nvSpPr>
        <p:spPr>
          <a:xfrm>
            <a:off x="705985" y="1891756"/>
            <a:ext cx="13245156" cy="553998"/>
          </a:xfrm>
        </p:spPr>
        <p:txBody>
          <a:bodyPr/>
          <a:lstStyle/>
          <a:p>
            <a:r>
              <a:rPr lang="en-US" dirty="0" smtClean="0"/>
              <a:t>Serif </a:t>
            </a:r>
            <a:r>
              <a:rPr lang="en-US" dirty="0"/>
              <a:t>vs. </a:t>
            </a:r>
            <a:r>
              <a:rPr lang="en-US" dirty="0" smtClean="0"/>
              <a:t>Sans-Serif</a:t>
            </a:r>
            <a:endParaRPr lang="en-US" dirty="0"/>
          </a:p>
        </p:txBody>
      </p:sp>
    </p:spTree>
    <p:extLst>
      <p:ext uri="{BB962C8B-B14F-4D97-AF65-F5344CB8AC3E}">
        <p14:creationId xmlns:p14="http://schemas.microsoft.com/office/powerpoint/2010/main" val="10053243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
          <p:cNvSpPr txBox="1">
            <a:spLocks/>
          </p:cNvSpPr>
          <p:nvPr/>
        </p:nvSpPr>
        <p:spPr>
          <a:xfrm>
            <a:off x="710057" y="598699"/>
            <a:ext cx="13269093" cy="757660"/>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lgn="ctr">
              <a:buNone/>
            </a:pPr>
            <a:r>
              <a:rPr lang="en-US" dirty="0" smtClean="0">
                <a:latin typeface="+mj-lt"/>
              </a:rPr>
              <a:t>The Anatomy of a Typeface</a:t>
            </a:r>
            <a:endParaRPr lang="en-US" dirty="0">
              <a:latin typeface="+mj-lt"/>
            </a:endParaRPr>
          </a:p>
        </p:txBody>
      </p:sp>
      <p:pic>
        <p:nvPicPr>
          <p:cNvPr id="8" name="Picture 7"/>
          <p:cNvPicPr>
            <a:picLocks noChangeAspect="1"/>
          </p:cNvPicPr>
          <p:nvPr/>
        </p:nvPicPr>
        <p:blipFill>
          <a:blip r:embed="rId3"/>
          <a:stretch>
            <a:fillRect/>
          </a:stretch>
        </p:blipFill>
        <p:spPr>
          <a:xfrm>
            <a:off x="1000125" y="1319745"/>
            <a:ext cx="12630150" cy="6267450"/>
          </a:xfrm>
          <a:prstGeom prst="rect">
            <a:avLst/>
          </a:prstGeom>
        </p:spPr>
      </p:pic>
    </p:spTree>
    <p:extLst>
      <p:ext uri="{BB962C8B-B14F-4D97-AF65-F5344CB8AC3E}">
        <p14:creationId xmlns:p14="http://schemas.microsoft.com/office/powerpoint/2010/main" val="2541250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710057" y="598699"/>
            <a:ext cx="13269093" cy="553998"/>
          </a:xfrm>
        </p:spPr>
        <p:txBody>
          <a:bodyPr/>
          <a:lstStyle/>
          <a:p>
            <a:r>
              <a:rPr lang="en-US" dirty="0" smtClean="0"/>
              <a:t>The Basics of Type Classification</a:t>
            </a:r>
            <a:endParaRPr lang="en-US" dirty="0"/>
          </a:p>
        </p:txBody>
      </p:sp>
      <p:sp>
        <p:nvSpPr>
          <p:cNvPr id="3" name="TextBox 2"/>
          <p:cNvSpPr txBox="1"/>
          <p:nvPr/>
        </p:nvSpPr>
        <p:spPr>
          <a:xfrm>
            <a:off x="710057" y="2209800"/>
            <a:ext cx="6884543" cy="3724096"/>
          </a:xfrm>
          <a:prstGeom prst="rect">
            <a:avLst/>
          </a:prstGeom>
          <a:noFill/>
        </p:spPr>
        <p:txBody>
          <a:bodyPr wrap="square" rtlCol="0">
            <a:spAutoFit/>
          </a:bodyPr>
          <a:lstStyle/>
          <a:p>
            <a:r>
              <a:rPr lang="en-US" sz="3600" b="1" dirty="0">
                <a:latin typeface="+mn-lt"/>
              </a:rPr>
              <a:t>s</a:t>
            </a:r>
            <a:r>
              <a:rPr lang="en-US" sz="3600" b="1" dirty="0" smtClean="0">
                <a:latin typeface="+mn-lt"/>
              </a:rPr>
              <a:t>erif</a:t>
            </a:r>
          </a:p>
          <a:p>
            <a:endParaRPr lang="en-US" sz="3600" dirty="0">
              <a:latin typeface="+mn-lt"/>
            </a:endParaRPr>
          </a:p>
          <a:p>
            <a:r>
              <a:rPr lang="en-US" sz="3200" dirty="0" smtClean="0">
                <a:latin typeface="+mn-lt"/>
              </a:rPr>
              <a:t>Old Style (Adobe Jenson)</a:t>
            </a:r>
          </a:p>
          <a:p>
            <a:r>
              <a:rPr lang="en-US" sz="3200" dirty="0" smtClean="0">
                <a:latin typeface="+mn-lt"/>
              </a:rPr>
              <a:t>Transitional (Times New Roman)</a:t>
            </a:r>
          </a:p>
          <a:p>
            <a:r>
              <a:rPr lang="en-US" sz="3200" dirty="0" smtClean="0">
                <a:latin typeface="+mn-lt"/>
              </a:rPr>
              <a:t>Modern (Dido)</a:t>
            </a:r>
          </a:p>
          <a:p>
            <a:r>
              <a:rPr lang="en-US" sz="3200" dirty="0" smtClean="0">
                <a:latin typeface="+mn-lt"/>
              </a:rPr>
              <a:t>Slab-serif (American Typewriter)</a:t>
            </a:r>
          </a:p>
          <a:p>
            <a:endParaRPr lang="en-US" sz="3600" dirty="0">
              <a:latin typeface="+mn-lt"/>
            </a:endParaRPr>
          </a:p>
        </p:txBody>
      </p:sp>
      <p:sp>
        <p:nvSpPr>
          <p:cNvPr id="4" name="TextBox 3"/>
          <p:cNvSpPr txBox="1"/>
          <p:nvPr/>
        </p:nvSpPr>
        <p:spPr>
          <a:xfrm>
            <a:off x="7910957" y="2209800"/>
            <a:ext cx="6884543" cy="3724096"/>
          </a:xfrm>
          <a:prstGeom prst="rect">
            <a:avLst/>
          </a:prstGeom>
          <a:noFill/>
        </p:spPr>
        <p:txBody>
          <a:bodyPr wrap="square" rtlCol="0">
            <a:spAutoFit/>
          </a:bodyPr>
          <a:lstStyle/>
          <a:p>
            <a:r>
              <a:rPr lang="en-US" sz="3600" b="1" dirty="0" smtClean="0">
                <a:latin typeface="+mn-lt"/>
              </a:rPr>
              <a:t>sans-serif</a:t>
            </a:r>
          </a:p>
          <a:p>
            <a:endParaRPr lang="en-US" sz="3600" dirty="0">
              <a:latin typeface="+mn-lt"/>
            </a:endParaRPr>
          </a:p>
          <a:p>
            <a:r>
              <a:rPr lang="en-US" sz="3200" dirty="0" smtClean="0">
                <a:latin typeface="+mn-lt"/>
              </a:rPr>
              <a:t>Grotesque (News Gothic)</a:t>
            </a:r>
          </a:p>
          <a:p>
            <a:r>
              <a:rPr lang="en-US" sz="3200" dirty="0" smtClean="0">
                <a:latin typeface="+mn-lt"/>
              </a:rPr>
              <a:t>Neo-Grotesque (Helvetica)</a:t>
            </a:r>
          </a:p>
          <a:p>
            <a:r>
              <a:rPr lang="en-US" sz="3200" dirty="0" smtClean="0">
                <a:latin typeface="+mn-lt"/>
              </a:rPr>
              <a:t>Humanist (Gill Sans)</a:t>
            </a:r>
          </a:p>
          <a:p>
            <a:r>
              <a:rPr lang="en-US" sz="3200" dirty="0" smtClean="0">
                <a:latin typeface="+mn-lt"/>
              </a:rPr>
              <a:t>Geometric (Futura</a:t>
            </a:r>
            <a:r>
              <a:rPr lang="en-US" sz="3200" dirty="0">
                <a:latin typeface="+mn-lt"/>
              </a:rPr>
              <a:t>)</a:t>
            </a:r>
          </a:p>
          <a:p>
            <a:endParaRPr lang="en-US" sz="3600" dirty="0" smtClean="0">
              <a:latin typeface="+mn-lt"/>
            </a:endParaRPr>
          </a:p>
        </p:txBody>
      </p:sp>
    </p:spTree>
    <p:extLst>
      <p:ext uri="{BB962C8B-B14F-4D97-AF65-F5344CB8AC3E}">
        <p14:creationId xmlns:p14="http://schemas.microsoft.com/office/powerpoint/2010/main" val="10198496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87825" y="268357"/>
            <a:ext cx="10614991" cy="7961243"/>
          </a:xfrm>
          <a:prstGeom prst="rect">
            <a:avLst/>
          </a:prstGeom>
        </p:spPr>
      </p:pic>
    </p:spTree>
    <p:extLst>
      <p:ext uri="{BB962C8B-B14F-4D97-AF65-F5344CB8AC3E}">
        <p14:creationId xmlns:p14="http://schemas.microsoft.com/office/powerpoint/2010/main" val="26382922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4C4919-185F-4958-8101-85A6A18FE69A}"/>
              </a:ext>
            </a:extLst>
          </p:cNvPr>
          <p:cNvSpPr>
            <a:spLocks noGrp="1"/>
          </p:cNvSpPr>
          <p:nvPr>
            <p:ph type="body" sz="quarter" idx="11"/>
          </p:nvPr>
        </p:nvSpPr>
        <p:spPr>
          <a:xfrm>
            <a:off x="705985" y="1891756"/>
            <a:ext cx="13245156" cy="553998"/>
          </a:xfrm>
        </p:spPr>
        <p:txBody>
          <a:bodyPr/>
          <a:lstStyle/>
          <a:p>
            <a:r>
              <a:rPr lang="en-US" dirty="0" smtClean="0"/>
              <a:t>Anatomy of a Typeface</a:t>
            </a:r>
            <a:endParaRPr lang="en-US" dirty="0"/>
          </a:p>
        </p:txBody>
      </p:sp>
    </p:spTree>
    <p:extLst>
      <p:ext uri="{BB962C8B-B14F-4D97-AF65-F5344CB8AC3E}">
        <p14:creationId xmlns:p14="http://schemas.microsoft.com/office/powerpoint/2010/main" val="11458580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390650" y="7536744"/>
            <a:ext cx="11849100" cy="646331"/>
          </a:xfrm>
          <a:prstGeom prst="rect">
            <a:avLst/>
          </a:prstGeom>
          <a:noFill/>
        </p:spPr>
        <p:txBody>
          <a:bodyPr wrap="square" rtlCol="0">
            <a:spAutoFit/>
          </a:bodyPr>
          <a:lstStyle/>
          <a:p>
            <a:r>
              <a:rPr lang="en-US" sz="1800" dirty="0" smtClean="0">
                <a:latin typeface="+mn-lt"/>
              </a:rPr>
              <a:t>Adapted from A Crash Course in Typography: The Basics of Type</a:t>
            </a:r>
          </a:p>
          <a:p>
            <a:r>
              <a:rPr lang="en-US" sz="1800" dirty="0">
                <a:latin typeface="+mn-lt"/>
              </a:rPr>
              <a:t>Source: https://www.noupe.com/essentials/icons-fonts/a-crash-course-in-typography-the-basics-of-type.html</a:t>
            </a:r>
          </a:p>
        </p:txBody>
      </p:sp>
      <p:sp>
        <p:nvSpPr>
          <p:cNvPr id="19" name="Text Placeholder 1"/>
          <p:cNvSpPr txBox="1">
            <a:spLocks/>
          </p:cNvSpPr>
          <p:nvPr/>
        </p:nvSpPr>
        <p:spPr>
          <a:xfrm>
            <a:off x="710057" y="598699"/>
            <a:ext cx="13269093" cy="757660"/>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lgn="ctr">
              <a:buNone/>
            </a:pPr>
            <a:r>
              <a:rPr lang="en-US" dirty="0" smtClean="0">
                <a:latin typeface="+mj-lt"/>
              </a:rPr>
              <a:t>The Anatomy of a Typeface</a:t>
            </a:r>
            <a:endParaRPr lang="en-US" dirty="0">
              <a:latin typeface="+mj-lt"/>
            </a:endParaRPr>
          </a:p>
        </p:txBody>
      </p:sp>
      <p:pic>
        <p:nvPicPr>
          <p:cNvPr id="3" name="Picture 2"/>
          <p:cNvPicPr>
            <a:picLocks noChangeAspect="1"/>
          </p:cNvPicPr>
          <p:nvPr/>
        </p:nvPicPr>
        <p:blipFill>
          <a:blip r:embed="rId3"/>
          <a:stretch>
            <a:fillRect/>
          </a:stretch>
        </p:blipFill>
        <p:spPr>
          <a:xfrm>
            <a:off x="282223" y="1895707"/>
            <a:ext cx="14074245" cy="5067067"/>
          </a:xfrm>
          <a:prstGeom prst="rect">
            <a:avLst/>
          </a:prstGeom>
        </p:spPr>
      </p:pic>
    </p:spTree>
    <p:extLst>
      <p:ext uri="{BB962C8B-B14F-4D97-AF65-F5344CB8AC3E}">
        <p14:creationId xmlns:p14="http://schemas.microsoft.com/office/powerpoint/2010/main" val="15194904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12788" y="601314"/>
            <a:ext cx="13244512" cy="553998"/>
          </a:xfrm>
        </p:spPr>
        <p:txBody>
          <a:bodyPr/>
          <a:lstStyle/>
          <a:p>
            <a:r>
              <a:rPr lang="en-US" dirty="0" smtClean="0"/>
              <a:t>Goals</a:t>
            </a:r>
            <a:endParaRPr lang="en-US" dirty="0"/>
          </a:p>
        </p:txBody>
      </p:sp>
      <p:sp>
        <p:nvSpPr>
          <p:cNvPr id="6" name="Text Placeholder 5"/>
          <p:cNvSpPr>
            <a:spLocks noGrp="1"/>
          </p:cNvSpPr>
          <p:nvPr>
            <p:ph type="body" sz="quarter" idx="10"/>
          </p:nvPr>
        </p:nvSpPr>
        <p:spPr>
          <a:xfrm>
            <a:off x="731520" y="1471980"/>
            <a:ext cx="13167360" cy="5614619"/>
          </a:xfrm>
        </p:spPr>
        <p:txBody>
          <a:bodyPr/>
          <a:lstStyle/>
          <a:p>
            <a:pPr marL="0" indent="0">
              <a:buNone/>
            </a:pPr>
            <a:r>
              <a:rPr lang="en-US" sz="2800" b="1" dirty="0" smtClean="0"/>
              <a:t>By </a:t>
            </a:r>
            <a:r>
              <a:rPr lang="en-US" sz="2800" b="1" dirty="0"/>
              <a:t>completing the course modules, students will</a:t>
            </a:r>
            <a:r>
              <a:rPr lang="en-US" sz="2800" b="1" dirty="0" smtClean="0"/>
              <a:t>:</a:t>
            </a:r>
          </a:p>
          <a:p>
            <a:pPr marL="0" indent="0">
              <a:buNone/>
            </a:pPr>
            <a:endParaRPr lang="en-US" sz="2800" dirty="0" smtClean="0"/>
          </a:p>
          <a:p>
            <a:pPr lvl="0">
              <a:spcAft>
                <a:spcPts val="1200"/>
              </a:spcAft>
            </a:pPr>
            <a:r>
              <a:rPr lang="en-US" sz="2800" dirty="0" smtClean="0"/>
              <a:t>Understand </a:t>
            </a:r>
            <a:r>
              <a:rPr lang="en-US" sz="2800" dirty="0"/>
              <a:t>the fundamentals of typography and </a:t>
            </a:r>
            <a:r>
              <a:rPr lang="en-US" sz="2800" dirty="0" smtClean="0"/>
              <a:t>graphics</a:t>
            </a:r>
          </a:p>
          <a:p>
            <a:pPr lvl="0">
              <a:spcAft>
                <a:spcPts val="1200"/>
              </a:spcAft>
            </a:pPr>
            <a:r>
              <a:rPr lang="en-US" sz="2800" dirty="0" smtClean="0"/>
              <a:t>Explore </a:t>
            </a:r>
            <a:r>
              <a:rPr lang="en-US" sz="2800" dirty="0"/>
              <a:t>the use of font and its effect on </a:t>
            </a:r>
            <a:r>
              <a:rPr lang="en-US" sz="2800" dirty="0" smtClean="0"/>
              <a:t>emotion</a:t>
            </a:r>
          </a:p>
          <a:p>
            <a:pPr lvl="0">
              <a:spcAft>
                <a:spcPts val="1200"/>
              </a:spcAft>
            </a:pPr>
            <a:r>
              <a:rPr lang="en-US" sz="2800" dirty="0"/>
              <a:t>L</a:t>
            </a:r>
            <a:r>
              <a:rPr lang="en-US" sz="2800" dirty="0" smtClean="0"/>
              <a:t>earn </a:t>
            </a:r>
            <a:r>
              <a:rPr lang="en-US" sz="2800" dirty="0"/>
              <a:t>how </a:t>
            </a:r>
            <a:r>
              <a:rPr lang="en-US" sz="2800" dirty="0" smtClean="0"/>
              <a:t>typography </a:t>
            </a:r>
            <a:r>
              <a:rPr lang="en-US" sz="2800" dirty="0"/>
              <a:t>is used in data visualization.</a:t>
            </a:r>
          </a:p>
        </p:txBody>
      </p:sp>
    </p:spTree>
    <p:extLst>
      <p:ext uri="{BB962C8B-B14F-4D97-AF65-F5344CB8AC3E}">
        <p14:creationId xmlns:p14="http://schemas.microsoft.com/office/powerpoint/2010/main" val="23759328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
          <p:cNvSpPr txBox="1">
            <a:spLocks/>
          </p:cNvSpPr>
          <p:nvPr/>
        </p:nvSpPr>
        <p:spPr>
          <a:xfrm>
            <a:off x="710057" y="598699"/>
            <a:ext cx="13269093" cy="757660"/>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lgn="ctr">
              <a:buNone/>
            </a:pPr>
            <a:r>
              <a:rPr lang="en-US" dirty="0" smtClean="0">
                <a:solidFill>
                  <a:srgbClr val="666666"/>
                </a:solidFill>
                <a:latin typeface="+mj-lt"/>
              </a:rPr>
              <a:t>The Anatomy of a Typeface</a:t>
            </a:r>
            <a:endParaRPr lang="en-US" dirty="0">
              <a:solidFill>
                <a:srgbClr val="666666"/>
              </a:solidFill>
              <a:latin typeface="+mj-lt"/>
            </a:endParaRPr>
          </a:p>
        </p:txBody>
      </p:sp>
      <p:pic>
        <p:nvPicPr>
          <p:cNvPr id="3" name="Picture 2"/>
          <p:cNvPicPr>
            <a:picLocks noChangeAspect="1"/>
          </p:cNvPicPr>
          <p:nvPr/>
        </p:nvPicPr>
        <p:blipFill>
          <a:blip r:embed="rId3"/>
          <a:stretch>
            <a:fillRect/>
          </a:stretch>
        </p:blipFill>
        <p:spPr>
          <a:xfrm>
            <a:off x="1081915" y="2362553"/>
            <a:ext cx="12525375" cy="4362450"/>
          </a:xfrm>
          <a:prstGeom prst="rect">
            <a:avLst/>
          </a:prstGeom>
        </p:spPr>
      </p:pic>
    </p:spTree>
    <p:extLst>
      <p:ext uri="{BB962C8B-B14F-4D97-AF65-F5344CB8AC3E}">
        <p14:creationId xmlns:p14="http://schemas.microsoft.com/office/powerpoint/2010/main" val="7949920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
          <p:cNvSpPr txBox="1">
            <a:spLocks/>
          </p:cNvSpPr>
          <p:nvPr/>
        </p:nvSpPr>
        <p:spPr>
          <a:xfrm>
            <a:off x="710057" y="598699"/>
            <a:ext cx="13269093" cy="757660"/>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lgn="ctr">
              <a:buNone/>
            </a:pPr>
            <a:r>
              <a:rPr lang="en-US" dirty="0" smtClean="0">
                <a:latin typeface="+mj-lt"/>
              </a:rPr>
              <a:t>The Anatomy of a Typeface</a:t>
            </a:r>
            <a:endParaRPr lang="en-US" dirty="0">
              <a:latin typeface="+mj-lt"/>
            </a:endParaRPr>
          </a:p>
        </p:txBody>
      </p:sp>
      <p:pic>
        <p:nvPicPr>
          <p:cNvPr id="4" name="Picture 3"/>
          <p:cNvPicPr>
            <a:picLocks noChangeAspect="1"/>
          </p:cNvPicPr>
          <p:nvPr/>
        </p:nvPicPr>
        <p:blipFill>
          <a:blip r:embed="rId3"/>
          <a:stretch>
            <a:fillRect/>
          </a:stretch>
        </p:blipFill>
        <p:spPr>
          <a:xfrm>
            <a:off x="2651071" y="1702285"/>
            <a:ext cx="9432219" cy="6151783"/>
          </a:xfrm>
          <a:prstGeom prst="rect">
            <a:avLst/>
          </a:prstGeom>
        </p:spPr>
      </p:pic>
    </p:spTree>
    <p:extLst>
      <p:ext uri="{BB962C8B-B14F-4D97-AF65-F5344CB8AC3E}">
        <p14:creationId xmlns:p14="http://schemas.microsoft.com/office/powerpoint/2010/main" val="36946986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5" name="Rectangle 4"/>
          <p:cNvSpPr/>
          <p:nvPr/>
        </p:nvSpPr>
        <p:spPr>
          <a:xfrm>
            <a:off x="0" y="0"/>
            <a:ext cx="14630400" cy="1335406"/>
          </a:xfrm>
          <a:prstGeom prst="rect">
            <a:avLst/>
          </a:prstGeom>
          <a:solidFill>
            <a:srgbClr val="E6E7E9"/>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4320" kern="0" dirty="0">
                <a:solidFill>
                  <a:srgbClr val="8C8C8C"/>
                </a:solidFill>
                <a:latin typeface="Avenir LT Std 65 Medium" panose="020B0603020203020204" pitchFamily="34" charset="0"/>
              </a:rPr>
              <a:t>2007 </a:t>
            </a:r>
            <a:r>
              <a:rPr lang="en-US" sz="4320" kern="0" dirty="0" err="1">
                <a:solidFill>
                  <a:srgbClr val="8C8C8C"/>
                </a:solidFill>
                <a:latin typeface="Avenir LT Std 65 Medium" panose="020B0603020203020204" pitchFamily="34" charset="0"/>
              </a:rPr>
              <a:t>Feltron</a:t>
            </a:r>
            <a:r>
              <a:rPr lang="en-US" sz="4320" kern="0" dirty="0">
                <a:solidFill>
                  <a:srgbClr val="8C8C8C"/>
                </a:solidFill>
                <a:latin typeface="Avenir LT Std 65 Medium" panose="020B0603020203020204" pitchFamily="34" charset="0"/>
              </a:rPr>
              <a:t> Report</a:t>
            </a:r>
          </a:p>
          <a:p>
            <a:pPr algn="ctr"/>
            <a:r>
              <a:rPr lang="en-US" sz="2160" kern="0" dirty="0">
                <a:solidFill>
                  <a:srgbClr val="8C8C8C"/>
                </a:solidFill>
                <a:latin typeface="Avenir LT Std 65 Medium" panose="020B0603020203020204" pitchFamily="34" charset="0"/>
              </a:rPr>
              <a:t>http://feltron.com</a:t>
            </a:r>
          </a:p>
        </p:txBody>
      </p:sp>
      <p:pic>
        <p:nvPicPr>
          <p:cNvPr id="2" name="Picture 1"/>
          <p:cNvPicPr>
            <a:picLocks noChangeAspect="1"/>
          </p:cNvPicPr>
          <p:nvPr/>
        </p:nvPicPr>
        <p:blipFill>
          <a:blip r:embed="rId3"/>
          <a:stretch>
            <a:fillRect/>
          </a:stretch>
        </p:blipFill>
        <p:spPr>
          <a:xfrm>
            <a:off x="1000125" y="1948113"/>
            <a:ext cx="5772150" cy="5753100"/>
          </a:xfrm>
          <a:prstGeom prst="rect">
            <a:avLst/>
          </a:prstGeom>
        </p:spPr>
      </p:pic>
      <p:pic>
        <p:nvPicPr>
          <p:cNvPr id="3" name="Picture 2"/>
          <p:cNvPicPr>
            <a:picLocks noChangeAspect="1"/>
          </p:cNvPicPr>
          <p:nvPr/>
        </p:nvPicPr>
        <p:blipFill>
          <a:blip r:embed="rId4"/>
          <a:stretch>
            <a:fillRect/>
          </a:stretch>
        </p:blipFill>
        <p:spPr>
          <a:xfrm>
            <a:off x="7977187" y="1948113"/>
            <a:ext cx="5534025" cy="3895725"/>
          </a:xfrm>
          <a:prstGeom prst="rect">
            <a:avLst/>
          </a:prstGeom>
        </p:spPr>
      </p:pic>
      <p:pic>
        <p:nvPicPr>
          <p:cNvPr id="4" name="Picture 3"/>
          <p:cNvPicPr>
            <a:picLocks noChangeAspect="1"/>
          </p:cNvPicPr>
          <p:nvPr/>
        </p:nvPicPr>
        <p:blipFill>
          <a:blip r:embed="rId5"/>
          <a:stretch>
            <a:fillRect/>
          </a:stretch>
        </p:blipFill>
        <p:spPr>
          <a:xfrm>
            <a:off x="7977187" y="6200524"/>
            <a:ext cx="2828925" cy="1266825"/>
          </a:xfrm>
          <a:prstGeom prst="rect">
            <a:avLst/>
          </a:prstGeom>
        </p:spPr>
      </p:pic>
      <p:pic>
        <p:nvPicPr>
          <p:cNvPr id="6" name="Picture 5"/>
          <p:cNvPicPr>
            <a:picLocks noChangeAspect="1"/>
          </p:cNvPicPr>
          <p:nvPr/>
        </p:nvPicPr>
        <p:blipFill>
          <a:blip r:embed="rId6"/>
          <a:stretch>
            <a:fillRect/>
          </a:stretch>
        </p:blipFill>
        <p:spPr>
          <a:xfrm>
            <a:off x="11137162" y="6200524"/>
            <a:ext cx="2374050" cy="1266825"/>
          </a:xfrm>
          <a:prstGeom prst="rect">
            <a:avLst/>
          </a:prstGeom>
        </p:spPr>
      </p:pic>
    </p:spTree>
    <p:extLst>
      <p:ext uri="{BB962C8B-B14F-4D97-AF65-F5344CB8AC3E}">
        <p14:creationId xmlns:p14="http://schemas.microsoft.com/office/powerpoint/2010/main" val="27307942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Kerning">
            <a:extLst>
              <a:ext uri="{FF2B5EF4-FFF2-40B4-BE49-F238E27FC236}">
                <a16:creationId xmlns:a16="http://schemas.microsoft.com/office/drawing/2014/main" id="{8F4A4B38-214F-4DA5-8250-F9B3B9226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745" y="1935921"/>
            <a:ext cx="11452911" cy="52859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90650" y="7801443"/>
            <a:ext cx="11849100" cy="369332"/>
          </a:xfrm>
          <a:prstGeom prst="rect">
            <a:avLst/>
          </a:prstGeom>
          <a:noFill/>
        </p:spPr>
        <p:txBody>
          <a:bodyPr wrap="square" rtlCol="0">
            <a:spAutoFit/>
          </a:bodyPr>
          <a:lstStyle/>
          <a:p>
            <a:pPr algn="ctr"/>
            <a:r>
              <a:rPr lang="en-US" sz="1800" dirty="0" smtClean="0">
                <a:solidFill>
                  <a:schemeClr val="tx1">
                    <a:lumMod val="65000"/>
                    <a:lumOff val="35000"/>
                  </a:schemeClr>
                </a:solidFill>
                <a:latin typeface="Merriweather Light"/>
              </a:rPr>
              <a:t>Source: https</a:t>
            </a:r>
            <a:r>
              <a:rPr lang="en-US" sz="1800" dirty="0">
                <a:solidFill>
                  <a:schemeClr val="tx1">
                    <a:lumMod val="65000"/>
                    <a:lumOff val="35000"/>
                  </a:schemeClr>
                </a:solidFill>
                <a:latin typeface="Merriweather Light"/>
              </a:rPr>
              <a:t>://blog.hubspot.com/marketing/typography-terms-introduction</a:t>
            </a:r>
          </a:p>
        </p:txBody>
      </p:sp>
      <p:sp>
        <p:nvSpPr>
          <p:cNvPr id="6" name="Text Placeholder 1"/>
          <p:cNvSpPr txBox="1">
            <a:spLocks/>
          </p:cNvSpPr>
          <p:nvPr/>
        </p:nvSpPr>
        <p:spPr>
          <a:xfrm>
            <a:off x="710057" y="562605"/>
            <a:ext cx="13269093" cy="757660"/>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lgn="ctr">
              <a:buNone/>
            </a:pPr>
            <a:r>
              <a:rPr lang="en-US" dirty="0" smtClean="0">
                <a:solidFill>
                  <a:schemeClr val="tx1">
                    <a:lumMod val="65000"/>
                    <a:lumOff val="35000"/>
                  </a:schemeClr>
                </a:solidFill>
                <a:latin typeface="BentonSans Book"/>
              </a:rPr>
              <a:t>The Anatomy of a Typeface</a:t>
            </a:r>
            <a:endParaRPr lang="en-US" dirty="0">
              <a:solidFill>
                <a:schemeClr val="tx1">
                  <a:lumMod val="65000"/>
                  <a:lumOff val="35000"/>
                </a:schemeClr>
              </a:solidFill>
              <a:latin typeface="BentonSans Book"/>
            </a:endParaRPr>
          </a:p>
        </p:txBody>
      </p:sp>
    </p:spTree>
    <p:extLst>
      <p:ext uri="{BB962C8B-B14F-4D97-AF65-F5344CB8AC3E}">
        <p14:creationId xmlns:p14="http://schemas.microsoft.com/office/powerpoint/2010/main" val="651475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racking-1">
            <a:extLst>
              <a:ext uri="{FF2B5EF4-FFF2-40B4-BE49-F238E27FC236}">
                <a16:creationId xmlns:a16="http://schemas.microsoft.com/office/drawing/2014/main" id="{2CF4E5B5-E948-4905-A0F4-1D06EE83A7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531" y="1896226"/>
            <a:ext cx="11471338" cy="52944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90650" y="7801443"/>
            <a:ext cx="11849100" cy="369332"/>
          </a:xfrm>
          <a:prstGeom prst="rect">
            <a:avLst/>
          </a:prstGeom>
          <a:noFill/>
        </p:spPr>
        <p:txBody>
          <a:bodyPr wrap="square" rtlCol="0">
            <a:spAutoFit/>
          </a:bodyPr>
          <a:lstStyle/>
          <a:p>
            <a:pPr algn="ctr"/>
            <a:r>
              <a:rPr lang="en-US" sz="1800" dirty="0" smtClean="0">
                <a:solidFill>
                  <a:schemeClr val="tx1">
                    <a:lumMod val="65000"/>
                    <a:lumOff val="35000"/>
                  </a:schemeClr>
                </a:solidFill>
                <a:latin typeface="Merriweather Light"/>
              </a:rPr>
              <a:t>Source: https</a:t>
            </a:r>
            <a:r>
              <a:rPr lang="en-US" sz="1800" dirty="0">
                <a:solidFill>
                  <a:schemeClr val="tx1">
                    <a:lumMod val="65000"/>
                    <a:lumOff val="35000"/>
                  </a:schemeClr>
                </a:solidFill>
                <a:latin typeface="Merriweather Light"/>
              </a:rPr>
              <a:t>://blog.hubspot.com/marketing/typography-terms-introduction</a:t>
            </a:r>
          </a:p>
        </p:txBody>
      </p:sp>
      <p:sp>
        <p:nvSpPr>
          <p:cNvPr id="6" name="Text Placeholder 1"/>
          <p:cNvSpPr txBox="1">
            <a:spLocks/>
          </p:cNvSpPr>
          <p:nvPr/>
        </p:nvSpPr>
        <p:spPr>
          <a:xfrm>
            <a:off x="710057" y="562605"/>
            <a:ext cx="13269093" cy="757660"/>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lgn="ctr">
              <a:buNone/>
            </a:pPr>
            <a:r>
              <a:rPr lang="en-US" dirty="0" smtClean="0">
                <a:solidFill>
                  <a:schemeClr val="tx1">
                    <a:lumMod val="65000"/>
                    <a:lumOff val="35000"/>
                  </a:schemeClr>
                </a:solidFill>
                <a:latin typeface="BentonSans Book"/>
              </a:rPr>
              <a:t>The Anatomy of a Typeface</a:t>
            </a:r>
            <a:endParaRPr lang="en-US" dirty="0">
              <a:solidFill>
                <a:schemeClr val="tx1">
                  <a:lumMod val="65000"/>
                  <a:lumOff val="35000"/>
                </a:schemeClr>
              </a:solidFill>
              <a:latin typeface="BentonSans Book"/>
            </a:endParaRPr>
          </a:p>
        </p:txBody>
      </p:sp>
    </p:spTree>
    <p:extLst>
      <p:ext uri="{BB962C8B-B14F-4D97-AF65-F5344CB8AC3E}">
        <p14:creationId xmlns:p14="http://schemas.microsoft.com/office/powerpoint/2010/main" val="33101802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leading-example.png">
            <a:extLst>
              <a:ext uri="{FF2B5EF4-FFF2-40B4-BE49-F238E27FC236}">
                <a16:creationId xmlns:a16="http://schemas.microsoft.com/office/drawing/2014/main" id="{76A0DADE-F776-4675-BF76-E4E2B0978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977" y="2052634"/>
            <a:ext cx="10724447" cy="49497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90650" y="7801443"/>
            <a:ext cx="11849100" cy="369332"/>
          </a:xfrm>
          <a:prstGeom prst="rect">
            <a:avLst/>
          </a:prstGeom>
          <a:noFill/>
        </p:spPr>
        <p:txBody>
          <a:bodyPr wrap="square" rtlCol="0">
            <a:spAutoFit/>
          </a:bodyPr>
          <a:lstStyle/>
          <a:p>
            <a:pPr algn="ctr"/>
            <a:r>
              <a:rPr lang="en-US" sz="1800" dirty="0" smtClean="0">
                <a:solidFill>
                  <a:schemeClr val="tx1">
                    <a:lumMod val="65000"/>
                    <a:lumOff val="35000"/>
                  </a:schemeClr>
                </a:solidFill>
                <a:latin typeface="Merriweather Light"/>
              </a:rPr>
              <a:t>Source: https</a:t>
            </a:r>
            <a:r>
              <a:rPr lang="en-US" sz="1800" dirty="0">
                <a:solidFill>
                  <a:schemeClr val="tx1">
                    <a:lumMod val="65000"/>
                    <a:lumOff val="35000"/>
                  </a:schemeClr>
                </a:solidFill>
                <a:latin typeface="Merriweather Light"/>
              </a:rPr>
              <a:t>://blog.hubspot.com/marketing/typography-terms-introduction</a:t>
            </a:r>
          </a:p>
        </p:txBody>
      </p:sp>
      <p:sp>
        <p:nvSpPr>
          <p:cNvPr id="7" name="Text Placeholder 1"/>
          <p:cNvSpPr txBox="1">
            <a:spLocks/>
          </p:cNvSpPr>
          <p:nvPr/>
        </p:nvSpPr>
        <p:spPr>
          <a:xfrm>
            <a:off x="710057" y="598699"/>
            <a:ext cx="13269093" cy="757660"/>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lgn="ctr">
              <a:buNone/>
            </a:pPr>
            <a:r>
              <a:rPr lang="en-US" dirty="0" smtClean="0">
                <a:solidFill>
                  <a:schemeClr val="tx1">
                    <a:lumMod val="65000"/>
                    <a:lumOff val="35000"/>
                  </a:schemeClr>
                </a:solidFill>
                <a:latin typeface="BentonSans Book"/>
              </a:rPr>
              <a:t>The Anatomy of a Typeface</a:t>
            </a:r>
            <a:endParaRPr lang="en-US" dirty="0">
              <a:solidFill>
                <a:schemeClr val="tx1">
                  <a:lumMod val="65000"/>
                  <a:lumOff val="35000"/>
                </a:schemeClr>
              </a:solidFill>
              <a:latin typeface="BentonSans Book"/>
            </a:endParaRPr>
          </a:p>
        </p:txBody>
      </p:sp>
    </p:spTree>
    <p:extLst>
      <p:ext uri="{BB962C8B-B14F-4D97-AF65-F5344CB8AC3E}">
        <p14:creationId xmlns:p14="http://schemas.microsoft.com/office/powerpoint/2010/main" val="301648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sz="5400" dirty="0" smtClean="0"/>
              <a:t>Does Typography Connote </a:t>
            </a:r>
            <a:r>
              <a:rPr lang="en-US" sz="5400" dirty="0"/>
              <a:t>E</a:t>
            </a:r>
            <a:r>
              <a:rPr lang="en-US" sz="5400" dirty="0" smtClean="0"/>
              <a:t>motion?</a:t>
            </a:r>
            <a:endParaRPr lang="en-US" sz="5400" dirty="0"/>
          </a:p>
        </p:txBody>
      </p:sp>
    </p:spTree>
    <p:extLst>
      <p:ext uri="{BB962C8B-B14F-4D97-AF65-F5344CB8AC3E}">
        <p14:creationId xmlns:p14="http://schemas.microsoft.com/office/powerpoint/2010/main" val="28503766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30696" y="225215"/>
            <a:ext cx="10169009" cy="7779170"/>
          </a:xfrm>
          <a:prstGeom prst="rect">
            <a:avLst/>
          </a:prstGeom>
        </p:spPr>
      </p:pic>
    </p:spTree>
    <p:extLst>
      <p:ext uri="{BB962C8B-B14F-4D97-AF65-F5344CB8AC3E}">
        <p14:creationId xmlns:p14="http://schemas.microsoft.com/office/powerpoint/2010/main" val="22358596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22651" y="225215"/>
            <a:ext cx="8785097" cy="7779170"/>
          </a:xfrm>
          <a:prstGeom prst="rect">
            <a:avLst/>
          </a:prstGeom>
        </p:spPr>
      </p:pic>
    </p:spTree>
    <p:extLst>
      <p:ext uri="{BB962C8B-B14F-4D97-AF65-F5344CB8AC3E}">
        <p14:creationId xmlns:p14="http://schemas.microsoft.com/office/powerpoint/2010/main" val="26819568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672863" y="225215"/>
            <a:ext cx="11284674" cy="7779170"/>
          </a:xfrm>
          <a:prstGeom prst="rect">
            <a:avLst/>
          </a:prstGeom>
        </p:spPr>
      </p:pic>
    </p:spTree>
    <p:extLst>
      <p:ext uri="{BB962C8B-B14F-4D97-AF65-F5344CB8AC3E}">
        <p14:creationId xmlns:p14="http://schemas.microsoft.com/office/powerpoint/2010/main" val="6759388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05985" y="1891756"/>
            <a:ext cx="13245156" cy="1231106"/>
          </a:xfrm>
        </p:spPr>
        <p:txBody>
          <a:bodyPr/>
          <a:lstStyle/>
          <a:p>
            <a:r>
              <a:rPr lang="en-US" dirty="0"/>
              <a:t>Typography &amp; Data Visualization </a:t>
            </a:r>
            <a:r>
              <a:rPr lang="en-US" dirty="0" smtClean="0"/>
              <a:t>Design</a:t>
            </a:r>
          </a:p>
          <a:p>
            <a:r>
              <a:rPr lang="en-US" sz="3600" i="1" dirty="0" smtClean="0"/>
              <a:t>Who gives a   </a:t>
            </a:r>
            <a:r>
              <a:rPr lang="en-US" sz="4400" i="1" dirty="0" smtClean="0">
                <a:latin typeface="Viner Hand ITC" panose="03070502030502020203" pitchFamily="66" charset="0"/>
              </a:rPr>
              <a:t>       </a:t>
            </a:r>
            <a:r>
              <a:rPr lang="en-US" sz="3600" i="1" dirty="0" smtClean="0"/>
              <a:t>?</a:t>
            </a:r>
            <a:endParaRPr lang="en-US" sz="3600" i="1" dirty="0"/>
          </a:p>
        </p:txBody>
      </p:sp>
      <p:pic>
        <p:nvPicPr>
          <p:cNvPr id="4" name="Picture 3"/>
          <p:cNvPicPr>
            <a:picLocks noChangeAspect="1"/>
          </p:cNvPicPr>
          <p:nvPr/>
        </p:nvPicPr>
        <p:blipFill>
          <a:blip r:embed="rId3"/>
          <a:stretch>
            <a:fillRect/>
          </a:stretch>
        </p:blipFill>
        <p:spPr>
          <a:xfrm>
            <a:off x="3054686" y="2356231"/>
            <a:ext cx="1587350" cy="1072770"/>
          </a:xfrm>
          <a:prstGeom prst="rect">
            <a:avLst/>
          </a:prstGeom>
        </p:spPr>
      </p:pic>
    </p:spTree>
    <p:extLst>
      <p:ext uri="{BB962C8B-B14F-4D97-AF65-F5344CB8AC3E}">
        <p14:creationId xmlns:p14="http://schemas.microsoft.com/office/powerpoint/2010/main" val="14803181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817512" y="751526"/>
            <a:ext cx="10606914" cy="6879763"/>
          </a:xfrm>
          <a:prstGeom prst="rect">
            <a:avLst/>
          </a:prstGeom>
        </p:spPr>
      </p:pic>
    </p:spTree>
    <p:extLst>
      <p:ext uri="{BB962C8B-B14F-4D97-AF65-F5344CB8AC3E}">
        <p14:creationId xmlns:p14="http://schemas.microsoft.com/office/powerpoint/2010/main" val="15935342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907579" y="341049"/>
            <a:ext cx="10815241" cy="7547502"/>
          </a:xfrm>
          <a:prstGeom prst="rect">
            <a:avLst/>
          </a:prstGeom>
        </p:spPr>
      </p:pic>
    </p:spTree>
    <p:extLst>
      <p:ext uri="{BB962C8B-B14F-4D97-AF65-F5344CB8AC3E}">
        <p14:creationId xmlns:p14="http://schemas.microsoft.com/office/powerpoint/2010/main" val="38087611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992857"/>
            <a:ext cx="14630400" cy="5712742"/>
          </a:xfrm>
          <a:prstGeom prst="rect">
            <a:avLst/>
          </a:prstGeom>
        </p:spPr>
      </p:pic>
    </p:spTree>
    <p:extLst>
      <p:ext uri="{BB962C8B-B14F-4D97-AF65-F5344CB8AC3E}">
        <p14:creationId xmlns:p14="http://schemas.microsoft.com/office/powerpoint/2010/main" val="32838735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705985" y="1891756"/>
            <a:ext cx="13245156" cy="1218795"/>
          </a:xfrm>
        </p:spPr>
        <p:txBody>
          <a:bodyPr/>
          <a:lstStyle/>
          <a:p>
            <a:r>
              <a:rPr lang="en-US" sz="5400" b="1" dirty="0"/>
              <a:t>Perception of </a:t>
            </a:r>
            <a:r>
              <a:rPr lang="en-US" sz="5400" b="1" dirty="0" smtClean="0"/>
              <a:t>Fonts</a:t>
            </a:r>
          </a:p>
          <a:p>
            <a:r>
              <a:rPr lang="en-US" sz="3600" b="1" dirty="0" smtClean="0"/>
              <a:t>Perceived </a:t>
            </a:r>
            <a:r>
              <a:rPr lang="en-US" sz="3600" b="1" dirty="0"/>
              <a:t>Personality Traits and </a:t>
            </a:r>
            <a:r>
              <a:rPr lang="en-US" sz="3600" b="1" dirty="0" smtClean="0"/>
              <a:t>Uses</a:t>
            </a:r>
            <a:endParaRPr lang="en-US" sz="3600" b="1" dirty="0"/>
          </a:p>
        </p:txBody>
      </p:sp>
    </p:spTree>
    <p:extLst>
      <p:ext uri="{BB962C8B-B14F-4D97-AF65-F5344CB8AC3E}">
        <p14:creationId xmlns:p14="http://schemas.microsoft.com/office/powerpoint/2010/main" val="12715285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3"/>
          </p:nvPr>
        </p:nvSpPr>
        <p:spPr>
          <a:xfrm>
            <a:off x="7329803" y="1887752"/>
            <a:ext cx="6649347" cy="3468642"/>
          </a:xfrm>
        </p:spPr>
        <p:txBody>
          <a:bodyPr/>
          <a:lstStyle/>
          <a:p>
            <a:r>
              <a:rPr lang="en-US" dirty="0" smtClean="0"/>
              <a:t>Emotions and Personalities </a:t>
            </a:r>
          </a:p>
          <a:p>
            <a:r>
              <a:rPr lang="en-US" dirty="0" smtClean="0"/>
              <a:t>associated with different fonts.</a:t>
            </a:r>
          </a:p>
          <a:p>
            <a:endParaRPr lang="en-US" dirty="0"/>
          </a:p>
          <a:p>
            <a:pPr>
              <a:spcAft>
                <a:spcPts val="600"/>
              </a:spcAft>
            </a:pPr>
            <a:r>
              <a:rPr lang="en-US" sz="2400" dirty="0"/>
              <a:t>s</a:t>
            </a:r>
            <a:r>
              <a:rPr lang="en-US" sz="2400" dirty="0" smtClean="0"/>
              <a:t>erif fonts – “stable”, “practical” and “mature”</a:t>
            </a:r>
            <a:endParaRPr lang="en-US" sz="2400" dirty="0"/>
          </a:p>
          <a:p>
            <a:pPr>
              <a:spcAft>
                <a:spcPts val="600"/>
              </a:spcAft>
            </a:pPr>
            <a:r>
              <a:rPr lang="en-US" sz="2400" dirty="0"/>
              <a:t>s</a:t>
            </a:r>
            <a:r>
              <a:rPr lang="en-US" sz="2400" dirty="0" smtClean="0"/>
              <a:t>ans serif – not positive or negative</a:t>
            </a:r>
            <a:endParaRPr lang="en-US" sz="2400" dirty="0"/>
          </a:p>
          <a:p>
            <a:pPr>
              <a:spcAft>
                <a:spcPts val="600"/>
              </a:spcAft>
            </a:pPr>
            <a:r>
              <a:rPr lang="en-US" sz="2400" dirty="0"/>
              <a:t>s</a:t>
            </a:r>
            <a:r>
              <a:rPr lang="en-US" sz="2400" dirty="0" smtClean="0"/>
              <a:t>cript – ‘”feminine”</a:t>
            </a:r>
          </a:p>
          <a:p>
            <a:pPr>
              <a:spcAft>
                <a:spcPts val="600"/>
              </a:spcAft>
            </a:pPr>
            <a:r>
              <a:rPr lang="en-US" sz="2400" dirty="0" smtClean="0"/>
              <a:t>Modern fonts – “assertive” and “coarse”</a:t>
            </a:r>
            <a:endParaRPr lang="en-US" sz="2400" dirty="0"/>
          </a:p>
        </p:txBody>
      </p:sp>
      <p:pic>
        <p:nvPicPr>
          <p:cNvPr id="6" name="Picture Placeholder 5"/>
          <p:cNvPicPr>
            <a:picLocks noGrp="1" noChangeAspect="1"/>
          </p:cNvPicPr>
          <p:nvPr>
            <p:ph type="pic" sz="quarter" idx="10"/>
          </p:nvPr>
        </p:nvPicPr>
        <p:blipFill>
          <a:blip r:embed="rId3"/>
          <a:srcRect t="2827" b="2827"/>
          <a:stretch>
            <a:fillRect/>
          </a:stretch>
        </p:blipFill>
        <p:spPr>
          <a:xfrm>
            <a:off x="704476" y="1716674"/>
            <a:ext cx="6019800" cy="5407933"/>
          </a:xfrm>
          <a:prstGeom prst="rect">
            <a:avLst/>
          </a:prstGeom>
        </p:spPr>
      </p:pic>
      <p:sp>
        <p:nvSpPr>
          <p:cNvPr id="4" name="Text Placeholder 3"/>
          <p:cNvSpPr>
            <a:spLocks noGrp="1"/>
          </p:cNvSpPr>
          <p:nvPr>
            <p:ph type="body" sz="quarter" idx="12"/>
          </p:nvPr>
        </p:nvSpPr>
        <p:spPr>
          <a:xfrm>
            <a:off x="710057" y="598699"/>
            <a:ext cx="13269093" cy="553998"/>
          </a:xfrm>
        </p:spPr>
        <p:txBody>
          <a:bodyPr/>
          <a:lstStyle/>
          <a:p>
            <a:r>
              <a:rPr lang="en-US" dirty="0" smtClean="0"/>
              <a:t>A Research Study in 2006 </a:t>
            </a:r>
            <a:endParaRPr lang="en-US" dirty="0"/>
          </a:p>
        </p:txBody>
      </p:sp>
    </p:spTree>
    <p:extLst>
      <p:ext uri="{BB962C8B-B14F-4D97-AF65-F5344CB8AC3E}">
        <p14:creationId xmlns:p14="http://schemas.microsoft.com/office/powerpoint/2010/main" val="16098123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3"/>
          </p:nvPr>
        </p:nvSpPr>
        <p:spPr>
          <a:xfrm>
            <a:off x="7329803" y="1887752"/>
            <a:ext cx="6649347" cy="2462213"/>
          </a:xfrm>
        </p:spPr>
        <p:txBody>
          <a:bodyPr/>
          <a:lstStyle/>
          <a:p>
            <a:r>
              <a:rPr lang="en-US" sz="4000" dirty="0" smtClean="0"/>
              <a:t>“the </a:t>
            </a:r>
            <a:r>
              <a:rPr lang="en-US" sz="4000" dirty="0"/>
              <a:t>challenging font </a:t>
            </a:r>
            <a:r>
              <a:rPr lang="en-US" sz="4000" dirty="0" smtClean="0"/>
              <a:t>choice made </a:t>
            </a:r>
            <a:r>
              <a:rPr lang="en-US" sz="4000" dirty="0"/>
              <a:t>the task seem to require more time to achieve</a:t>
            </a:r>
            <a:r>
              <a:rPr lang="en-US" sz="4000" dirty="0" smtClean="0"/>
              <a:t>.”</a:t>
            </a:r>
            <a:endParaRPr lang="en-US" sz="4000" dirty="0"/>
          </a:p>
        </p:txBody>
      </p:sp>
      <p:sp>
        <p:nvSpPr>
          <p:cNvPr id="4" name="Text Placeholder 3"/>
          <p:cNvSpPr>
            <a:spLocks noGrp="1"/>
          </p:cNvSpPr>
          <p:nvPr>
            <p:ph type="body" sz="quarter" idx="12"/>
          </p:nvPr>
        </p:nvSpPr>
        <p:spPr>
          <a:xfrm>
            <a:off x="710057" y="598699"/>
            <a:ext cx="13269093" cy="553998"/>
          </a:xfrm>
        </p:spPr>
        <p:txBody>
          <a:bodyPr/>
          <a:lstStyle/>
          <a:p>
            <a:r>
              <a:rPr lang="en-US" dirty="0" smtClean="0"/>
              <a:t>A Research Study in 2008</a:t>
            </a:r>
            <a:endParaRPr lang="en-US" dirty="0"/>
          </a:p>
        </p:txBody>
      </p:sp>
      <p:pic>
        <p:nvPicPr>
          <p:cNvPr id="7" name="Picture Placeholder 6"/>
          <p:cNvPicPr>
            <a:picLocks noGrp="1" noChangeAspect="1"/>
          </p:cNvPicPr>
          <p:nvPr>
            <p:ph type="pic" sz="quarter" idx="10"/>
          </p:nvPr>
        </p:nvPicPr>
        <p:blipFill>
          <a:blip r:embed="rId3"/>
          <a:srcRect t="4110" b="4110"/>
          <a:stretch>
            <a:fillRect/>
          </a:stretch>
        </p:blipFill>
        <p:spPr>
          <a:xfrm>
            <a:off x="704476" y="1742074"/>
            <a:ext cx="6019800" cy="5407933"/>
          </a:xfrm>
          <a:prstGeom prst="rect">
            <a:avLst/>
          </a:prstGeom>
        </p:spPr>
      </p:pic>
    </p:spTree>
    <p:extLst>
      <p:ext uri="{BB962C8B-B14F-4D97-AF65-F5344CB8AC3E}">
        <p14:creationId xmlns:p14="http://schemas.microsoft.com/office/powerpoint/2010/main" val="26648130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3"/>
          </p:nvPr>
        </p:nvSpPr>
        <p:spPr>
          <a:xfrm>
            <a:off x="7772400" y="1887752"/>
            <a:ext cx="6206750" cy="4050340"/>
          </a:xfrm>
        </p:spPr>
        <p:txBody>
          <a:bodyPr/>
          <a:lstStyle/>
          <a:p>
            <a:r>
              <a:rPr lang="en-US" dirty="0"/>
              <a:t>Processing fluency effects: Can the content and presentation of participant information sheets influence recruitment and participation for an antenatal intervention?</a:t>
            </a:r>
          </a:p>
          <a:p>
            <a:endParaRPr lang="en-US" dirty="0"/>
          </a:p>
          <a:p>
            <a:r>
              <a:rPr lang="en-US" b="1" dirty="0" smtClean="0"/>
              <a:t>The </a:t>
            </a:r>
            <a:r>
              <a:rPr lang="en-US" b="1" dirty="0"/>
              <a:t>easier the font was to read, the less complex the intervention was </a:t>
            </a:r>
            <a:r>
              <a:rPr lang="en-US" b="1" dirty="0" smtClean="0"/>
              <a:t>perceived</a:t>
            </a:r>
            <a:endParaRPr lang="en-US" b="1" dirty="0"/>
          </a:p>
        </p:txBody>
      </p:sp>
      <p:sp>
        <p:nvSpPr>
          <p:cNvPr id="4" name="Text Placeholder 3"/>
          <p:cNvSpPr>
            <a:spLocks noGrp="1"/>
          </p:cNvSpPr>
          <p:nvPr>
            <p:ph type="body" sz="quarter" idx="12"/>
          </p:nvPr>
        </p:nvSpPr>
        <p:spPr>
          <a:xfrm>
            <a:off x="710057" y="598699"/>
            <a:ext cx="13269093" cy="553998"/>
          </a:xfrm>
        </p:spPr>
        <p:txBody>
          <a:bodyPr/>
          <a:lstStyle/>
          <a:p>
            <a:r>
              <a:rPr lang="en-US" dirty="0" smtClean="0"/>
              <a:t>A Research Study in 2014</a:t>
            </a:r>
            <a:endParaRPr lang="en-US" dirty="0"/>
          </a:p>
        </p:txBody>
      </p:sp>
      <p:pic>
        <p:nvPicPr>
          <p:cNvPr id="7" name="Picture Placeholder 6"/>
          <p:cNvPicPr>
            <a:picLocks noGrp="1" noChangeAspect="1"/>
          </p:cNvPicPr>
          <p:nvPr>
            <p:ph type="pic" sz="quarter" idx="10"/>
          </p:nvPr>
        </p:nvPicPr>
        <p:blipFill rotWithShape="1">
          <a:blip r:embed="rId3"/>
          <a:srcRect l="581" t="-846" r="718" b="27964"/>
          <a:stretch/>
        </p:blipFill>
        <p:spPr>
          <a:xfrm>
            <a:off x="395163" y="1988324"/>
            <a:ext cx="6949440" cy="3931920"/>
          </a:xfrm>
          <a:prstGeom prst="rect">
            <a:avLst/>
          </a:prstGeom>
        </p:spPr>
      </p:pic>
    </p:spTree>
    <p:extLst>
      <p:ext uri="{BB962C8B-B14F-4D97-AF65-F5344CB8AC3E}">
        <p14:creationId xmlns:p14="http://schemas.microsoft.com/office/powerpoint/2010/main" val="33373082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1030" name="Picture 6" descr="https://www.designmantic.com/blog/wp-content/uploads/2014/04/font-infography.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5488" y="0"/>
            <a:ext cx="13679424"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2480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886897-EB88-465D-A8DA-6A719E01BB40}"/>
              </a:ext>
            </a:extLst>
          </p:cNvPr>
          <p:cNvSpPr>
            <a:spLocks noGrp="1"/>
          </p:cNvSpPr>
          <p:nvPr>
            <p:ph type="body" sz="quarter" idx="11"/>
          </p:nvPr>
        </p:nvSpPr>
        <p:spPr>
          <a:xfrm>
            <a:off x="705985" y="1891756"/>
            <a:ext cx="13245156" cy="567848"/>
          </a:xfrm>
        </p:spPr>
        <p:txBody>
          <a:bodyPr/>
          <a:lstStyle/>
          <a:p>
            <a:r>
              <a:rPr lang="en-US" dirty="0"/>
              <a:t>10 Rules for Effectively Combining Fonts</a:t>
            </a:r>
          </a:p>
        </p:txBody>
      </p:sp>
      <p:sp>
        <p:nvSpPr>
          <p:cNvPr id="3" name="TextBox 2"/>
          <p:cNvSpPr txBox="1"/>
          <p:nvPr/>
        </p:nvSpPr>
        <p:spPr>
          <a:xfrm>
            <a:off x="1390650" y="7801443"/>
            <a:ext cx="11849100" cy="369332"/>
          </a:xfrm>
          <a:prstGeom prst="rect">
            <a:avLst/>
          </a:prstGeom>
          <a:noFill/>
        </p:spPr>
        <p:txBody>
          <a:bodyPr wrap="square" rtlCol="0">
            <a:spAutoFit/>
          </a:bodyPr>
          <a:lstStyle/>
          <a:p>
            <a:pPr algn="ctr"/>
            <a:r>
              <a:rPr lang="en-US" sz="1800" dirty="0" smtClean="0">
                <a:solidFill>
                  <a:schemeClr val="tx1">
                    <a:lumMod val="65000"/>
                    <a:lumOff val="35000"/>
                  </a:schemeClr>
                </a:solidFill>
                <a:latin typeface="Merriweather Light"/>
              </a:rPr>
              <a:t>Source</a:t>
            </a:r>
            <a:r>
              <a:rPr lang="en-US" sz="1800" dirty="0">
                <a:solidFill>
                  <a:schemeClr val="tx1">
                    <a:lumMod val="65000"/>
                    <a:lumOff val="35000"/>
                  </a:schemeClr>
                </a:solidFill>
                <a:latin typeface="Merriweather Light"/>
              </a:rPr>
              <a:t>: https://designschool.canva.com/blog/combining-fonts-10-must-know-tips-from-a-designer</a:t>
            </a:r>
          </a:p>
        </p:txBody>
      </p:sp>
    </p:spTree>
    <p:extLst>
      <p:ext uri="{BB962C8B-B14F-4D97-AF65-F5344CB8AC3E}">
        <p14:creationId xmlns:p14="http://schemas.microsoft.com/office/powerpoint/2010/main" val="2435749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896C87-79F2-42A0-8FC8-68F411F8F9FB}"/>
              </a:ext>
            </a:extLst>
          </p:cNvPr>
          <p:cNvSpPr>
            <a:spLocks noGrp="1"/>
          </p:cNvSpPr>
          <p:nvPr>
            <p:ph type="body" sz="quarter" idx="12"/>
          </p:nvPr>
        </p:nvSpPr>
        <p:spPr/>
        <p:txBody>
          <a:bodyPr/>
          <a:lstStyle/>
          <a:p>
            <a:r>
              <a:rPr lang="en-US" dirty="0"/>
              <a:t>10 Rules for Effectively Combining Fonts</a:t>
            </a:r>
          </a:p>
        </p:txBody>
      </p:sp>
      <p:sp>
        <p:nvSpPr>
          <p:cNvPr id="4" name="Content Placeholder 3">
            <a:extLst>
              <a:ext uri="{FF2B5EF4-FFF2-40B4-BE49-F238E27FC236}">
                <a16:creationId xmlns:a16="http://schemas.microsoft.com/office/drawing/2014/main" id="{9564A3F1-CC8F-4CEF-8FEC-F0C8C2FE98EF}"/>
              </a:ext>
            </a:extLst>
          </p:cNvPr>
          <p:cNvSpPr>
            <a:spLocks noGrp="1"/>
          </p:cNvSpPr>
          <p:nvPr>
            <p:ph idx="14"/>
          </p:nvPr>
        </p:nvSpPr>
        <p:spPr>
          <a:xfrm>
            <a:off x="704357" y="1639073"/>
            <a:ext cx="13274793" cy="5001369"/>
          </a:xfrm>
        </p:spPr>
        <p:txBody>
          <a:bodyPr/>
          <a:lstStyle/>
          <a:p>
            <a:pPr marL="520700" indent="-514350">
              <a:buFont typeface="+mj-lt"/>
              <a:buAutoNum type="arabicPeriod"/>
            </a:pPr>
            <a:r>
              <a:rPr lang="en-US" dirty="0"/>
              <a:t>Choose complimentary fonts</a:t>
            </a:r>
          </a:p>
          <a:p>
            <a:pPr marL="520700" indent="-514350">
              <a:buFont typeface="+mj-lt"/>
              <a:buAutoNum type="arabicPeriod"/>
            </a:pPr>
            <a:r>
              <a:rPr lang="en-US" dirty="0"/>
              <a:t>Establish a visual hierarchy</a:t>
            </a:r>
          </a:p>
          <a:p>
            <a:pPr marL="520700" indent="-514350">
              <a:buFont typeface="+mj-lt"/>
              <a:buAutoNum type="arabicPeriod"/>
            </a:pPr>
            <a:r>
              <a:rPr lang="en-US" dirty="0"/>
              <a:t>Consider context</a:t>
            </a:r>
          </a:p>
          <a:p>
            <a:pPr marL="520700" indent="-514350">
              <a:buFont typeface="+mj-lt"/>
              <a:buAutoNum type="arabicPeriod"/>
            </a:pPr>
            <a:r>
              <a:rPr lang="en-US" dirty="0"/>
              <a:t>Mix serif with sans serif</a:t>
            </a:r>
          </a:p>
          <a:p>
            <a:pPr marL="520700" indent="-514350">
              <a:buFont typeface="+mj-lt"/>
              <a:buAutoNum type="arabicPeriod"/>
            </a:pPr>
            <a:r>
              <a:rPr lang="en-US" dirty="0"/>
              <a:t>Create contrast</a:t>
            </a:r>
          </a:p>
          <a:p>
            <a:pPr marL="520700" indent="-514350">
              <a:buFont typeface="+mj-lt"/>
              <a:buAutoNum type="arabicPeriod"/>
            </a:pPr>
            <a:r>
              <a:rPr lang="en-US" dirty="0"/>
              <a:t>Stay away from font conflict</a:t>
            </a:r>
          </a:p>
          <a:p>
            <a:pPr marL="520700" indent="-514350">
              <a:buFont typeface="+mj-lt"/>
              <a:buAutoNum type="arabicPeriod"/>
            </a:pPr>
            <a:r>
              <a:rPr lang="en-US" dirty="0"/>
              <a:t>Avoid fonts that are too similar</a:t>
            </a:r>
          </a:p>
          <a:p>
            <a:pPr marL="520700" indent="-514350">
              <a:buFont typeface="+mj-lt"/>
              <a:buAutoNum type="arabicPeriod"/>
            </a:pPr>
            <a:r>
              <a:rPr lang="en-US" dirty="0"/>
              <a:t>Use fonts in the same family</a:t>
            </a:r>
          </a:p>
          <a:p>
            <a:pPr marL="520700" indent="-514350">
              <a:buFont typeface="+mj-lt"/>
              <a:buAutoNum type="arabicPeriod"/>
            </a:pPr>
            <a:r>
              <a:rPr lang="en-US" dirty="0"/>
              <a:t>Limit the number of fonts used</a:t>
            </a:r>
          </a:p>
          <a:p>
            <a:pPr marL="520700" indent="-514350">
              <a:buFont typeface="+mj-lt"/>
              <a:buAutoNum type="arabicPeriod"/>
            </a:pPr>
            <a:r>
              <a:rPr lang="en-US" dirty="0"/>
              <a:t>Practice</a:t>
            </a:r>
          </a:p>
        </p:txBody>
      </p:sp>
      <p:sp>
        <p:nvSpPr>
          <p:cNvPr id="5" name="TextBox 4"/>
          <p:cNvSpPr txBox="1"/>
          <p:nvPr/>
        </p:nvSpPr>
        <p:spPr>
          <a:xfrm>
            <a:off x="1390650" y="7801443"/>
            <a:ext cx="11849100" cy="369332"/>
          </a:xfrm>
          <a:prstGeom prst="rect">
            <a:avLst/>
          </a:prstGeom>
          <a:noFill/>
        </p:spPr>
        <p:txBody>
          <a:bodyPr wrap="square" rtlCol="0">
            <a:spAutoFit/>
          </a:bodyPr>
          <a:lstStyle/>
          <a:p>
            <a:pPr algn="ctr"/>
            <a:r>
              <a:rPr lang="en-US" sz="1800" dirty="0" smtClean="0">
                <a:solidFill>
                  <a:schemeClr val="tx1">
                    <a:lumMod val="65000"/>
                    <a:lumOff val="35000"/>
                  </a:schemeClr>
                </a:solidFill>
                <a:latin typeface="Merriweather Light"/>
              </a:rPr>
              <a:t>Source</a:t>
            </a:r>
            <a:r>
              <a:rPr lang="en-US" sz="1800" dirty="0">
                <a:solidFill>
                  <a:schemeClr val="tx1">
                    <a:lumMod val="65000"/>
                    <a:lumOff val="35000"/>
                  </a:schemeClr>
                </a:solidFill>
                <a:latin typeface="Merriweather Light"/>
              </a:rPr>
              <a:t>: https://designschool.canva.com/blog/combining-fonts-10-must-know-tips-from-a-designer</a:t>
            </a:r>
          </a:p>
        </p:txBody>
      </p:sp>
    </p:spTree>
    <p:extLst>
      <p:ext uri="{BB962C8B-B14F-4D97-AF65-F5344CB8AC3E}">
        <p14:creationId xmlns:p14="http://schemas.microsoft.com/office/powerpoint/2010/main" val="17077736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0" y="-47975"/>
            <a:ext cx="14715691" cy="827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6305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940A2A-F2DA-4ECD-A14A-8697B52EDEAC}"/>
              </a:ext>
            </a:extLst>
          </p:cNvPr>
          <p:cNvSpPr/>
          <p:nvPr/>
        </p:nvSpPr>
        <p:spPr>
          <a:xfrm>
            <a:off x="192672" y="323521"/>
            <a:ext cx="14170442" cy="923330"/>
          </a:xfrm>
          <a:prstGeom prst="rect">
            <a:avLst/>
          </a:prstGeom>
        </p:spPr>
        <p:txBody>
          <a:bodyPr wrap="square">
            <a:spAutoFit/>
          </a:bodyPr>
          <a:lstStyle/>
          <a:p>
            <a:pPr marL="520700" indent="-514350">
              <a:buFont typeface="+mj-lt"/>
              <a:buAutoNum type="arabicPeriod"/>
            </a:pPr>
            <a:r>
              <a:rPr lang="en-US" sz="5400" dirty="0" smtClean="0">
                <a:solidFill>
                  <a:schemeClr val="tx1">
                    <a:lumMod val="65000"/>
                    <a:lumOff val="35000"/>
                  </a:schemeClr>
                </a:solidFill>
                <a:latin typeface="BentonSans Book"/>
              </a:rPr>
              <a:t> Choose </a:t>
            </a:r>
            <a:r>
              <a:rPr lang="en-US" sz="5400" dirty="0">
                <a:solidFill>
                  <a:schemeClr val="tx1">
                    <a:lumMod val="65000"/>
                    <a:lumOff val="35000"/>
                  </a:schemeClr>
                </a:solidFill>
                <a:latin typeface="BentonSans Book"/>
              </a:rPr>
              <a:t>complimentary </a:t>
            </a:r>
            <a:r>
              <a:rPr lang="en-US" sz="5400" dirty="0" smtClean="0">
                <a:solidFill>
                  <a:schemeClr val="tx1">
                    <a:lumMod val="65000"/>
                    <a:lumOff val="35000"/>
                  </a:schemeClr>
                </a:solidFill>
                <a:latin typeface="BentonSans Book"/>
              </a:rPr>
              <a:t>fonts</a:t>
            </a:r>
            <a:endParaRPr lang="en-US" sz="5400" dirty="0">
              <a:solidFill>
                <a:schemeClr val="tx1">
                  <a:lumMod val="65000"/>
                  <a:lumOff val="35000"/>
                </a:schemeClr>
              </a:solidFill>
              <a:latin typeface="BentonSans Book"/>
            </a:endParaRPr>
          </a:p>
        </p:txBody>
      </p:sp>
      <p:pic>
        <p:nvPicPr>
          <p:cNvPr id="5" name="Picture 4">
            <a:extLst>
              <a:ext uri="{FF2B5EF4-FFF2-40B4-BE49-F238E27FC236}">
                <a16:creationId xmlns:a16="http://schemas.microsoft.com/office/drawing/2014/main" id="{A68ED72A-D087-4BA0-8FF7-97194DDAD32B}"/>
              </a:ext>
            </a:extLst>
          </p:cNvPr>
          <p:cNvPicPr>
            <a:picLocks noChangeAspect="1"/>
          </p:cNvPicPr>
          <p:nvPr/>
        </p:nvPicPr>
        <p:blipFill>
          <a:blip r:embed="rId3"/>
          <a:stretch>
            <a:fillRect/>
          </a:stretch>
        </p:blipFill>
        <p:spPr>
          <a:xfrm>
            <a:off x="3813782" y="2033337"/>
            <a:ext cx="6928222" cy="5196166"/>
          </a:xfrm>
          <a:prstGeom prst="rect">
            <a:avLst/>
          </a:prstGeom>
        </p:spPr>
      </p:pic>
    </p:spTree>
    <p:extLst>
      <p:ext uri="{BB962C8B-B14F-4D97-AF65-F5344CB8AC3E}">
        <p14:creationId xmlns:p14="http://schemas.microsoft.com/office/powerpoint/2010/main" val="25165231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42BF1E-D844-4933-A54C-3C5002311CDC}"/>
              </a:ext>
            </a:extLst>
          </p:cNvPr>
          <p:cNvSpPr/>
          <p:nvPr/>
        </p:nvSpPr>
        <p:spPr>
          <a:xfrm>
            <a:off x="174531" y="365724"/>
            <a:ext cx="14272990" cy="923330"/>
          </a:xfrm>
          <a:prstGeom prst="rect">
            <a:avLst/>
          </a:prstGeom>
        </p:spPr>
        <p:txBody>
          <a:bodyPr wrap="square">
            <a:spAutoFit/>
          </a:bodyPr>
          <a:lstStyle/>
          <a:p>
            <a:pPr marL="6350"/>
            <a:r>
              <a:rPr lang="en-US" sz="5400" dirty="0">
                <a:solidFill>
                  <a:schemeClr val="tx1">
                    <a:lumMod val="65000"/>
                    <a:lumOff val="35000"/>
                  </a:schemeClr>
                </a:solidFill>
                <a:latin typeface="BentonSans Book"/>
              </a:rPr>
              <a:t>2. Establish a visual </a:t>
            </a:r>
            <a:r>
              <a:rPr lang="en-US" sz="5400" dirty="0" smtClean="0">
                <a:solidFill>
                  <a:schemeClr val="tx1">
                    <a:lumMod val="65000"/>
                    <a:lumOff val="35000"/>
                  </a:schemeClr>
                </a:solidFill>
                <a:latin typeface="BentonSans Book"/>
              </a:rPr>
              <a:t>hierarchy</a:t>
            </a:r>
            <a:endParaRPr lang="en-US" sz="5400" dirty="0">
              <a:solidFill>
                <a:schemeClr val="tx1">
                  <a:lumMod val="65000"/>
                  <a:lumOff val="35000"/>
                </a:schemeClr>
              </a:solidFill>
              <a:latin typeface="BentonSans Book"/>
            </a:endParaRPr>
          </a:p>
        </p:txBody>
      </p:sp>
      <p:pic>
        <p:nvPicPr>
          <p:cNvPr id="3" name="Picture 2">
            <a:extLst>
              <a:ext uri="{FF2B5EF4-FFF2-40B4-BE49-F238E27FC236}">
                <a16:creationId xmlns:a16="http://schemas.microsoft.com/office/drawing/2014/main" id="{F5C17EFB-8E78-48D5-9A0D-341D7C7291CE}"/>
              </a:ext>
            </a:extLst>
          </p:cNvPr>
          <p:cNvPicPr>
            <a:picLocks noChangeAspect="1"/>
          </p:cNvPicPr>
          <p:nvPr/>
        </p:nvPicPr>
        <p:blipFill>
          <a:blip r:embed="rId3"/>
          <a:stretch>
            <a:fillRect/>
          </a:stretch>
        </p:blipFill>
        <p:spPr>
          <a:xfrm>
            <a:off x="8217569" y="1421289"/>
            <a:ext cx="4042610" cy="6504109"/>
          </a:xfrm>
          <a:prstGeom prst="rect">
            <a:avLst/>
          </a:prstGeom>
        </p:spPr>
      </p:pic>
      <p:pic>
        <p:nvPicPr>
          <p:cNvPr id="4" name="Picture 3">
            <a:extLst>
              <a:ext uri="{FF2B5EF4-FFF2-40B4-BE49-F238E27FC236}">
                <a16:creationId xmlns:a16="http://schemas.microsoft.com/office/drawing/2014/main" id="{8C5BFD65-44E6-45A5-9A53-D41F8AC5C2A4}"/>
              </a:ext>
            </a:extLst>
          </p:cNvPr>
          <p:cNvPicPr>
            <a:picLocks noChangeAspect="1"/>
          </p:cNvPicPr>
          <p:nvPr/>
        </p:nvPicPr>
        <p:blipFill>
          <a:blip r:embed="rId4"/>
          <a:stretch>
            <a:fillRect/>
          </a:stretch>
        </p:blipFill>
        <p:spPr>
          <a:xfrm>
            <a:off x="1281763" y="2593289"/>
            <a:ext cx="5657557" cy="4243168"/>
          </a:xfrm>
          <a:prstGeom prst="rect">
            <a:avLst/>
          </a:prstGeom>
        </p:spPr>
      </p:pic>
    </p:spTree>
    <p:extLst>
      <p:ext uri="{BB962C8B-B14F-4D97-AF65-F5344CB8AC3E}">
        <p14:creationId xmlns:p14="http://schemas.microsoft.com/office/powerpoint/2010/main" val="22598571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910933-C231-465F-901A-98F276CE4465}"/>
              </a:ext>
            </a:extLst>
          </p:cNvPr>
          <p:cNvSpPr/>
          <p:nvPr/>
        </p:nvSpPr>
        <p:spPr>
          <a:xfrm>
            <a:off x="307473" y="450130"/>
            <a:ext cx="14111912" cy="923330"/>
          </a:xfrm>
          <a:prstGeom prst="rect">
            <a:avLst/>
          </a:prstGeom>
        </p:spPr>
        <p:txBody>
          <a:bodyPr wrap="square">
            <a:spAutoFit/>
          </a:bodyPr>
          <a:lstStyle/>
          <a:p>
            <a:pPr marL="520700" indent="-514350">
              <a:buAutoNum type="arabicPeriod" startAt="3"/>
            </a:pPr>
            <a:r>
              <a:rPr lang="en-US" sz="5400" dirty="0" smtClean="0">
                <a:latin typeface="BentonSans Book"/>
              </a:rPr>
              <a:t> Consider context</a:t>
            </a:r>
            <a:endParaRPr lang="en-US" sz="5400" dirty="0">
              <a:latin typeface="BentonSans Book"/>
            </a:endParaRPr>
          </a:p>
        </p:txBody>
      </p:sp>
      <p:pic>
        <p:nvPicPr>
          <p:cNvPr id="3" name="Picture 2">
            <a:extLst>
              <a:ext uri="{FF2B5EF4-FFF2-40B4-BE49-F238E27FC236}">
                <a16:creationId xmlns:a16="http://schemas.microsoft.com/office/drawing/2014/main" id="{9CCE4560-B364-4800-B08E-F2959369DDBE}"/>
              </a:ext>
            </a:extLst>
          </p:cNvPr>
          <p:cNvPicPr>
            <a:picLocks noChangeAspect="1"/>
          </p:cNvPicPr>
          <p:nvPr/>
        </p:nvPicPr>
        <p:blipFill>
          <a:blip r:embed="rId3"/>
          <a:stretch>
            <a:fillRect/>
          </a:stretch>
        </p:blipFill>
        <p:spPr>
          <a:xfrm>
            <a:off x="550121" y="2868883"/>
            <a:ext cx="5749491" cy="3840480"/>
          </a:xfrm>
          <a:prstGeom prst="rect">
            <a:avLst/>
          </a:prstGeom>
        </p:spPr>
      </p:pic>
      <p:pic>
        <p:nvPicPr>
          <p:cNvPr id="5" name="Picture 4">
            <a:extLst>
              <a:ext uri="{FF2B5EF4-FFF2-40B4-BE49-F238E27FC236}">
                <a16:creationId xmlns:a16="http://schemas.microsoft.com/office/drawing/2014/main" id="{4A3ACDE9-B4F4-41FE-8CAC-1D2C4B119DC7}"/>
              </a:ext>
            </a:extLst>
          </p:cNvPr>
          <p:cNvPicPr>
            <a:picLocks noChangeAspect="1"/>
          </p:cNvPicPr>
          <p:nvPr/>
        </p:nvPicPr>
        <p:blipFill>
          <a:blip r:embed="rId4"/>
          <a:stretch>
            <a:fillRect/>
          </a:stretch>
        </p:blipFill>
        <p:spPr>
          <a:xfrm>
            <a:off x="7484012" y="2319878"/>
            <a:ext cx="6764216" cy="5073162"/>
          </a:xfrm>
          <a:prstGeom prst="rect">
            <a:avLst/>
          </a:prstGeom>
        </p:spPr>
      </p:pic>
    </p:spTree>
    <p:extLst>
      <p:ext uri="{BB962C8B-B14F-4D97-AF65-F5344CB8AC3E}">
        <p14:creationId xmlns:p14="http://schemas.microsoft.com/office/powerpoint/2010/main" val="172632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602C7A-7CF2-4427-B172-3F4C277A5E49}"/>
              </a:ext>
            </a:extLst>
          </p:cNvPr>
          <p:cNvSpPr/>
          <p:nvPr/>
        </p:nvSpPr>
        <p:spPr>
          <a:xfrm>
            <a:off x="233485" y="225047"/>
            <a:ext cx="8116324" cy="923330"/>
          </a:xfrm>
          <a:prstGeom prst="rect">
            <a:avLst/>
          </a:prstGeom>
        </p:spPr>
        <p:txBody>
          <a:bodyPr wrap="none">
            <a:spAutoFit/>
          </a:bodyPr>
          <a:lstStyle/>
          <a:p>
            <a:pPr marL="520700" indent="-514350">
              <a:buAutoNum type="arabicPeriod" startAt="4"/>
            </a:pPr>
            <a:r>
              <a:rPr lang="en-US" sz="5400" dirty="0" smtClean="0">
                <a:solidFill>
                  <a:schemeClr val="tx1">
                    <a:lumMod val="65000"/>
                    <a:lumOff val="35000"/>
                  </a:schemeClr>
                </a:solidFill>
                <a:latin typeface="BentonSans Book"/>
              </a:rPr>
              <a:t> Mix </a:t>
            </a:r>
            <a:r>
              <a:rPr lang="en-US" sz="5400" dirty="0">
                <a:solidFill>
                  <a:schemeClr val="tx1">
                    <a:lumMod val="65000"/>
                    <a:lumOff val="35000"/>
                  </a:schemeClr>
                </a:solidFill>
                <a:latin typeface="BentonSans Book"/>
              </a:rPr>
              <a:t>serif with sans </a:t>
            </a:r>
            <a:r>
              <a:rPr lang="en-US" sz="5400" dirty="0" smtClean="0">
                <a:solidFill>
                  <a:schemeClr val="tx1">
                    <a:lumMod val="65000"/>
                    <a:lumOff val="35000"/>
                  </a:schemeClr>
                </a:solidFill>
                <a:latin typeface="BentonSans Book"/>
              </a:rPr>
              <a:t>serif</a:t>
            </a:r>
            <a:endParaRPr lang="en-US" sz="5400" dirty="0">
              <a:solidFill>
                <a:schemeClr val="tx1">
                  <a:lumMod val="65000"/>
                  <a:lumOff val="35000"/>
                </a:schemeClr>
              </a:solidFill>
              <a:latin typeface="BentonSans Book"/>
            </a:endParaRPr>
          </a:p>
        </p:txBody>
      </p:sp>
      <p:pic>
        <p:nvPicPr>
          <p:cNvPr id="3" name="Picture 2">
            <a:extLst>
              <a:ext uri="{FF2B5EF4-FFF2-40B4-BE49-F238E27FC236}">
                <a16:creationId xmlns:a16="http://schemas.microsoft.com/office/drawing/2014/main" id="{AA2C7C5F-585F-4D79-940B-09B1F4CA43A1}"/>
              </a:ext>
            </a:extLst>
          </p:cNvPr>
          <p:cNvPicPr>
            <a:picLocks noChangeAspect="1"/>
          </p:cNvPicPr>
          <p:nvPr/>
        </p:nvPicPr>
        <p:blipFill>
          <a:blip r:embed="rId3"/>
          <a:stretch>
            <a:fillRect/>
          </a:stretch>
        </p:blipFill>
        <p:spPr>
          <a:xfrm>
            <a:off x="2491146" y="1517709"/>
            <a:ext cx="9648109" cy="6629629"/>
          </a:xfrm>
          <a:prstGeom prst="rect">
            <a:avLst/>
          </a:prstGeom>
        </p:spPr>
      </p:pic>
    </p:spTree>
    <p:extLst>
      <p:ext uri="{BB962C8B-B14F-4D97-AF65-F5344CB8AC3E}">
        <p14:creationId xmlns:p14="http://schemas.microsoft.com/office/powerpoint/2010/main" val="14736827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1EA50D-6E5F-4697-A6AF-FA01EDAB00D5}"/>
              </a:ext>
            </a:extLst>
          </p:cNvPr>
          <p:cNvSpPr/>
          <p:nvPr/>
        </p:nvSpPr>
        <p:spPr>
          <a:xfrm>
            <a:off x="188676" y="337588"/>
            <a:ext cx="14202573" cy="923330"/>
          </a:xfrm>
          <a:prstGeom prst="rect">
            <a:avLst/>
          </a:prstGeom>
        </p:spPr>
        <p:txBody>
          <a:bodyPr wrap="square">
            <a:spAutoFit/>
          </a:bodyPr>
          <a:lstStyle/>
          <a:p>
            <a:pPr marL="520700" indent="-514350">
              <a:buAutoNum type="arabicPeriod" startAt="5"/>
            </a:pPr>
            <a:r>
              <a:rPr lang="en-US" sz="5400" dirty="0" smtClean="0">
                <a:solidFill>
                  <a:schemeClr val="tx1">
                    <a:lumMod val="65000"/>
                    <a:lumOff val="35000"/>
                  </a:schemeClr>
                </a:solidFill>
                <a:latin typeface="BentonSans Book"/>
              </a:rPr>
              <a:t> Create contrast</a:t>
            </a:r>
            <a:endParaRPr lang="en-US" sz="5400" dirty="0">
              <a:solidFill>
                <a:schemeClr val="tx1">
                  <a:lumMod val="65000"/>
                  <a:lumOff val="35000"/>
                </a:schemeClr>
              </a:solidFill>
              <a:latin typeface="BentonSans Book"/>
            </a:endParaRPr>
          </a:p>
        </p:txBody>
      </p:sp>
      <p:pic>
        <p:nvPicPr>
          <p:cNvPr id="3" name="Picture 2">
            <a:extLst>
              <a:ext uri="{FF2B5EF4-FFF2-40B4-BE49-F238E27FC236}">
                <a16:creationId xmlns:a16="http://schemas.microsoft.com/office/drawing/2014/main" id="{3C4FD01D-97C2-41CF-AE2A-FAF7F7DF6A24}"/>
              </a:ext>
            </a:extLst>
          </p:cNvPr>
          <p:cNvPicPr>
            <a:picLocks noChangeAspect="1"/>
          </p:cNvPicPr>
          <p:nvPr/>
        </p:nvPicPr>
        <p:blipFill>
          <a:blip r:embed="rId3"/>
          <a:stretch>
            <a:fillRect/>
          </a:stretch>
        </p:blipFill>
        <p:spPr>
          <a:xfrm>
            <a:off x="3333839" y="1919493"/>
            <a:ext cx="7097539" cy="5323154"/>
          </a:xfrm>
          <a:prstGeom prst="rect">
            <a:avLst/>
          </a:prstGeom>
        </p:spPr>
      </p:pic>
    </p:spTree>
    <p:extLst>
      <p:ext uri="{BB962C8B-B14F-4D97-AF65-F5344CB8AC3E}">
        <p14:creationId xmlns:p14="http://schemas.microsoft.com/office/powerpoint/2010/main" val="17642652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73301" y="630988"/>
            <a:ext cx="10083799" cy="6967625"/>
          </a:xfrm>
          <a:prstGeom prst="rect">
            <a:avLst/>
          </a:prstGeom>
        </p:spPr>
      </p:pic>
    </p:spTree>
    <p:extLst>
      <p:ext uri="{BB962C8B-B14F-4D97-AF65-F5344CB8AC3E}">
        <p14:creationId xmlns:p14="http://schemas.microsoft.com/office/powerpoint/2010/main" val="36499441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336607" y="-53549"/>
            <a:ext cx="9957187" cy="8229600"/>
          </a:xfrm>
          <a:prstGeom prst="rect">
            <a:avLst/>
          </a:prstGeom>
        </p:spPr>
      </p:pic>
      <p:sp>
        <p:nvSpPr>
          <p:cNvPr id="3" name="TextBox 2"/>
          <p:cNvSpPr txBox="1"/>
          <p:nvPr/>
        </p:nvSpPr>
        <p:spPr>
          <a:xfrm>
            <a:off x="1828800" y="7819262"/>
            <a:ext cx="10972800" cy="387798"/>
          </a:xfrm>
          <a:prstGeom prst="rect">
            <a:avLst/>
          </a:prstGeom>
          <a:noFill/>
        </p:spPr>
        <p:txBody>
          <a:bodyPr wrap="square" rtlCol="0">
            <a:spAutoFit/>
          </a:bodyPr>
          <a:lstStyle/>
          <a:p>
            <a:pPr algn="ctr"/>
            <a:r>
              <a:rPr lang="en-US" sz="1920" dirty="0">
                <a:solidFill>
                  <a:schemeClr val="bg1">
                    <a:lumMod val="65000"/>
                  </a:schemeClr>
                </a:solidFill>
                <a:latin typeface="Avenir LT Std 35 Light" panose="020B0402020203020204" pitchFamily="34" charset="0"/>
              </a:rPr>
              <a:t>Source: </a:t>
            </a:r>
            <a:r>
              <a:rPr lang="en-US" sz="1920" i="1" dirty="0">
                <a:solidFill>
                  <a:schemeClr val="bg1">
                    <a:lumMod val="65000"/>
                  </a:schemeClr>
                </a:solidFill>
                <a:latin typeface="Avenir LT Std 35 Light" panose="020B0402020203020204" pitchFamily="34" charset="0"/>
              </a:rPr>
              <a:t>The Big Book of Dashboards </a:t>
            </a:r>
            <a:r>
              <a:rPr lang="en-US" sz="1920" dirty="0">
                <a:solidFill>
                  <a:schemeClr val="bg1">
                    <a:lumMod val="65000"/>
                  </a:schemeClr>
                </a:solidFill>
                <a:latin typeface="Avenir LT Std 35 Light" panose="020B0402020203020204" pitchFamily="34" charset="0"/>
              </a:rPr>
              <a:t>(BigBookofDashboards.com)</a:t>
            </a:r>
          </a:p>
        </p:txBody>
      </p:sp>
    </p:spTree>
    <p:extLst>
      <p:ext uri="{BB962C8B-B14F-4D97-AF65-F5344CB8AC3E}">
        <p14:creationId xmlns:p14="http://schemas.microsoft.com/office/powerpoint/2010/main" val="1010318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8A3C8A-117F-4901-A77E-941823316C78}"/>
              </a:ext>
            </a:extLst>
          </p:cNvPr>
          <p:cNvSpPr/>
          <p:nvPr/>
        </p:nvSpPr>
        <p:spPr>
          <a:xfrm>
            <a:off x="185383" y="210979"/>
            <a:ext cx="9424375" cy="923330"/>
          </a:xfrm>
          <a:prstGeom prst="rect">
            <a:avLst/>
          </a:prstGeom>
        </p:spPr>
        <p:txBody>
          <a:bodyPr wrap="none">
            <a:spAutoFit/>
          </a:bodyPr>
          <a:lstStyle/>
          <a:p>
            <a:pPr marL="520700" indent="-514350">
              <a:buAutoNum type="arabicPeriod" startAt="6"/>
            </a:pPr>
            <a:r>
              <a:rPr lang="en-US" sz="5400" dirty="0" smtClean="0">
                <a:solidFill>
                  <a:schemeClr val="tx1">
                    <a:lumMod val="65000"/>
                    <a:lumOff val="35000"/>
                  </a:schemeClr>
                </a:solidFill>
                <a:latin typeface="BentonSans Book"/>
              </a:rPr>
              <a:t> Stay </a:t>
            </a:r>
            <a:r>
              <a:rPr lang="en-US" sz="5400" dirty="0">
                <a:solidFill>
                  <a:schemeClr val="tx1">
                    <a:lumMod val="65000"/>
                    <a:lumOff val="35000"/>
                  </a:schemeClr>
                </a:solidFill>
                <a:latin typeface="BentonSans Book"/>
              </a:rPr>
              <a:t>away from font </a:t>
            </a:r>
            <a:r>
              <a:rPr lang="en-US" sz="5400" dirty="0" smtClean="0">
                <a:solidFill>
                  <a:schemeClr val="tx1">
                    <a:lumMod val="65000"/>
                    <a:lumOff val="35000"/>
                  </a:schemeClr>
                </a:solidFill>
                <a:latin typeface="BentonSans Book"/>
              </a:rPr>
              <a:t>conflict</a:t>
            </a:r>
            <a:endParaRPr lang="en-US" sz="5400" dirty="0">
              <a:solidFill>
                <a:schemeClr val="tx1">
                  <a:lumMod val="65000"/>
                  <a:lumOff val="35000"/>
                </a:schemeClr>
              </a:solidFill>
              <a:latin typeface="BentonSans Book"/>
            </a:endParaRPr>
          </a:p>
        </p:txBody>
      </p:sp>
      <p:pic>
        <p:nvPicPr>
          <p:cNvPr id="3" name="Picture 2">
            <a:extLst>
              <a:ext uri="{FF2B5EF4-FFF2-40B4-BE49-F238E27FC236}">
                <a16:creationId xmlns:a16="http://schemas.microsoft.com/office/drawing/2014/main" id="{2D78BB51-14A5-41A7-A1F4-47A5BA47B839}"/>
              </a:ext>
            </a:extLst>
          </p:cNvPr>
          <p:cNvPicPr>
            <a:picLocks noChangeAspect="1"/>
          </p:cNvPicPr>
          <p:nvPr/>
        </p:nvPicPr>
        <p:blipFill>
          <a:blip r:embed="rId3"/>
          <a:stretch>
            <a:fillRect/>
          </a:stretch>
        </p:blipFill>
        <p:spPr>
          <a:xfrm>
            <a:off x="3561471" y="1960684"/>
            <a:ext cx="7620000" cy="5715000"/>
          </a:xfrm>
          <a:prstGeom prst="rect">
            <a:avLst/>
          </a:prstGeom>
        </p:spPr>
      </p:pic>
    </p:spTree>
    <p:extLst>
      <p:ext uri="{BB962C8B-B14F-4D97-AF65-F5344CB8AC3E}">
        <p14:creationId xmlns:p14="http://schemas.microsoft.com/office/powerpoint/2010/main" val="17394489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0B0C59-2F88-4FBC-8492-ECD9EC9E62D6}"/>
              </a:ext>
            </a:extLst>
          </p:cNvPr>
          <p:cNvSpPr/>
          <p:nvPr/>
        </p:nvSpPr>
        <p:spPr>
          <a:xfrm>
            <a:off x="172350" y="281317"/>
            <a:ext cx="14218899" cy="923330"/>
          </a:xfrm>
          <a:prstGeom prst="rect">
            <a:avLst/>
          </a:prstGeom>
        </p:spPr>
        <p:txBody>
          <a:bodyPr wrap="square">
            <a:spAutoFit/>
          </a:bodyPr>
          <a:lstStyle/>
          <a:p>
            <a:pPr marL="520700" indent="-514350">
              <a:buAutoNum type="arabicPeriod" startAt="7"/>
            </a:pPr>
            <a:r>
              <a:rPr lang="en-US" sz="5400" dirty="0" smtClean="0">
                <a:solidFill>
                  <a:schemeClr val="tx1">
                    <a:lumMod val="65000"/>
                    <a:lumOff val="35000"/>
                  </a:schemeClr>
                </a:solidFill>
                <a:latin typeface="BentonSans Book"/>
              </a:rPr>
              <a:t> Avoid </a:t>
            </a:r>
            <a:r>
              <a:rPr lang="en-US" sz="5400" dirty="0">
                <a:solidFill>
                  <a:schemeClr val="tx1">
                    <a:lumMod val="65000"/>
                    <a:lumOff val="35000"/>
                  </a:schemeClr>
                </a:solidFill>
                <a:latin typeface="BentonSans Book"/>
              </a:rPr>
              <a:t>fonts that are too </a:t>
            </a:r>
            <a:r>
              <a:rPr lang="en-US" sz="5400" dirty="0" smtClean="0">
                <a:solidFill>
                  <a:schemeClr val="tx1">
                    <a:lumMod val="65000"/>
                    <a:lumOff val="35000"/>
                  </a:schemeClr>
                </a:solidFill>
                <a:latin typeface="BentonSans Book"/>
              </a:rPr>
              <a:t>similar</a:t>
            </a:r>
            <a:endParaRPr lang="en-US" sz="5400" dirty="0">
              <a:solidFill>
                <a:schemeClr val="tx1">
                  <a:lumMod val="65000"/>
                  <a:lumOff val="35000"/>
                </a:schemeClr>
              </a:solidFill>
              <a:latin typeface="BentonSans Book"/>
            </a:endParaRPr>
          </a:p>
        </p:txBody>
      </p:sp>
      <p:pic>
        <p:nvPicPr>
          <p:cNvPr id="3" name="Picture 2">
            <a:extLst>
              <a:ext uri="{FF2B5EF4-FFF2-40B4-BE49-F238E27FC236}">
                <a16:creationId xmlns:a16="http://schemas.microsoft.com/office/drawing/2014/main" id="{8EDF1C3F-2174-47B7-9992-F53CCF8FC72A}"/>
              </a:ext>
            </a:extLst>
          </p:cNvPr>
          <p:cNvPicPr>
            <a:picLocks noChangeAspect="1"/>
          </p:cNvPicPr>
          <p:nvPr/>
        </p:nvPicPr>
        <p:blipFill>
          <a:blip r:embed="rId3"/>
          <a:stretch>
            <a:fillRect/>
          </a:stretch>
        </p:blipFill>
        <p:spPr>
          <a:xfrm>
            <a:off x="3471799" y="2142900"/>
            <a:ext cx="7620000" cy="5715000"/>
          </a:xfrm>
          <a:prstGeom prst="rect">
            <a:avLst/>
          </a:prstGeom>
        </p:spPr>
      </p:pic>
    </p:spTree>
    <p:extLst>
      <p:ext uri="{BB962C8B-B14F-4D97-AF65-F5344CB8AC3E}">
        <p14:creationId xmlns:p14="http://schemas.microsoft.com/office/powerpoint/2010/main" val="20254202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752FC3-3411-41E2-A01F-79DF1E3384B1}"/>
              </a:ext>
            </a:extLst>
          </p:cNvPr>
          <p:cNvSpPr/>
          <p:nvPr/>
        </p:nvSpPr>
        <p:spPr>
          <a:xfrm>
            <a:off x="221996" y="393859"/>
            <a:ext cx="14281796" cy="923330"/>
          </a:xfrm>
          <a:prstGeom prst="rect">
            <a:avLst/>
          </a:prstGeom>
        </p:spPr>
        <p:txBody>
          <a:bodyPr wrap="square">
            <a:spAutoFit/>
          </a:bodyPr>
          <a:lstStyle/>
          <a:p>
            <a:pPr marL="520700" indent="-514350">
              <a:buAutoNum type="arabicPeriod" startAt="8"/>
            </a:pPr>
            <a:r>
              <a:rPr lang="en-US" sz="5400" dirty="0" smtClean="0">
                <a:solidFill>
                  <a:schemeClr val="tx1">
                    <a:lumMod val="65000"/>
                    <a:lumOff val="35000"/>
                  </a:schemeClr>
                </a:solidFill>
                <a:latin typeface="BentonSans Book"/>
              </a:rPr>
              <a:t> Use </a:t>
            </a:r>
            <a:r>
              <a:rPr lang="en-US" sz="5400" dirty="0">
                <a:solidFill>
                  <a:schemeClr val="tx1">
                    <a:lumMod val="65000"/>
                    <a:lumOff val="35000"/>
                  </a:schemeClr>
                </a:solidFill>
                <a:latin typeface="BentonSans Book"/>
              </a:rPr>
              <a:t>fonts in the same </a:t>
            </a:r>
            <a:r>
              <a:rPr lang="en-US" sz="5400" dirty="0" smtClean="0">
                <a:solidFill>
                  <a:schemeClr val="tx1">
                    <a:lumMod val="65000"/>
                    <a:lumOff val="35000"/>
                  </a:schemeClr>
                </a:solidFill>
                <a:latin typeface="BentonSans Book"/>
              </a:rPr>
              <a:t>family</a:t>
            </a:r>
            <a:endParaRPr lang="en-US" sz="5400" dirty="0">
              <a:solidFill>
                <a:schemeClr val="tx1">
                  <a:lumMod val="65000"/>
                  <a:lumOff val="35000"/>
                </a:schemeClr>
              </a:solidFill>
              <a:latin typeface="BentonSans Book"/>
            </a:endParaRPr>
          </a:p>
        </p:txBody>
      </p:sp>
      <p:pic>
        <p:nvPicPr>
          <p:cNvPr id="4" name="Picture 3">
            <a:extLst>
              <a:ext uri="{FF2B5EF4-FFF2-40B4-BE49-F238E27FC236}">
                <a16:creationId xmlns:a16="http://schemas.microsoft.com/office/drawing/2014/main" id="{AE3FE6EE-27C6-43BE-AD63-50790EC9E728}"/>
              </a:ext>
            </a:extLst>
          </p:cNvPr>
          <p:cNvPicPr>
            <a:picLocks noChangeAspect="1"/>
          </p:cNvPicPr>
          <p:nvPr/>
        </p:nvPicPr>
        <p:blipFill>
          <a:blip r:embed="rId3"/>
          <a:stretch>
            <a:fillRect/>
          </a:stretch>
        </p:blipFill>
        <p:spPr>
          <a:xfrm>
            <a:off x="1761979" y="3286406"/>
            <a:ext cx="8591844" cy="4295922"/>
          </a:xfrm>
          <a:prstGeom prst="rect">
            <a:avLst/>
          </a:prstGeom>
        </p:spPr>
      </p:pic>
      <p:pic>
        <p:nvPicPr>
          <p:cNvPr id="3" name="Picture 2">
            <a:extLst>
              <a:ext uri="{FF2B5EF4-FFF2-40B4-BE49-F238E27FC236}">
                <a16:creationId xmlns:a16="http://schemas.microsoft.com/office/drawing/2014/main" id="{580BA10F-AF3A-4D3E-A07A-3A990DEBA04F}"/>
              </a:ext>
            </a:extLst>
          </p:cNvPr>
          <p:cNvPicPr>
            <a:picLocks noChangeAspect="1"/>
          </p:cNvPicPr>
          <p:nvPr/>
        </p:nvPicPr>
        <p:blipFill>
          <a:blip r:embed="rId4"/>
          <a:stretch>
            <a:fillRect/>
          </a:stretch>
        </p:blipFill>
        <p:spPr>
          <a:xfrm>
            <a:off x="7067473" y="1910411"/>
            <a:ext cx="6147582" cy="3073791"/>
          </a:xfrm>
          <a:prstGeom prst="rect">
            <a:avLst/>
          </a:prstGeom>
        </p:spPr>
      </p:pic>
    </p:spTree>
    <p:extLst>
      <p:ext uri="{BB962C8B-B14F-4D97-AF65-F5344CB8AC3E}">
        <p14:creationId xmlns:p14="http://schemas.microsoft.com/office/powerpoint/2010/main" val="42734475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659842" y="998938"/>
            <a:ext cx="7310716" cy="5451777"/>
          </a:xfrm>
          <a:prstGeom prst="rect">
            <a:avLst/>
          </a:prstGeom>
        </p:spPr>
      </p:pic>
      <p:sp>
        <p:nvSpPr>
          <p:cNvPr id="4" name="TextBox 3"/>
          <p:cNvSpPr txBox="1"/>
          <p:nvPr/>
        </p:nvSpPr>
        <p:spPr>
          <a:xfrm>
            <a:off x="1390650" y="7581900"/>
            <a:ext cx="11849100" cy="369332"/>
          </a:xfrm>
          <a:prstGeom prst="rect">
            <a:avLst/>
          </a:prstGeom>
          <a:noFill/>
        </p:spPr>
        <p:txBody>
          <a:bodyPr wrap="square" rtlCol="0">
            <a:spAutoFit/>
          </a:bodyPr>
          <a:lstStyle/>
          <a:p>
            <a:pPr algn="ctr"/>
            <a:r>
              <a:rPr lang="en-US" sz="1800" dirty="0" smtClean="0">
                <a:latin typeface="+mn-lt"/>
              </a:rPr>
              <a:t>Source</a:t>
            </a:r>
            <a:r>
              <a:rPr lang="en-US" sz="1800" dirty="0">
                <a:latin typeface="+mn-lt"/>
              </a:rPr>
              <a:t>: http://ironicsans.com/2008/02/idea_a_new_typography_term.html</a:t>
            </a:r>
          </a:p>
        </p:txBody>
      </p:sp>
    </p:spTree>
    <p:extLst>
      <p:ext uri="{BB962C8B-B14F-4D97-AF65-F5344CB8AC3E}">
        <p14:creationId xmlns:p14="http://schemas.microsoft.com/office/powerpoint/2010/main" val="192698171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0957C5-90DB-45FC-B569-3131E1B0FE63}"/>
              </a:ext>
            </a:extLst>
          </p:cNvPr>
          <p:cNvSpPr/>
          <p:nvPr/>
        </p:nvSpPr>
        <p:spPr>
          <a:xfrm>
            <a:off x="207927" y="281317"/>
            <a:ext cx="14253661" cy="923330"/>
          </a:xfrm>
          <a:prstGeom prst="rect">
            <a:avLst/>
          </a:prstGeom>
        </p:spPr>
        <p:txBody>
          <a:bodyPr wrap="square">
            <a:spAutoFit/>
          </a:bodyPr>
          <a:lstStyle/>
          <a:p>
            <a:pPr marL="520700" indent="-514350">
              <a:buAutoNum type="arabicPeriod" startAt="9"/>
            </a:pPr>
            <a:r>
              <a:rPr lang="en-US" sz="5400" dirty="0" smtClean="0">
                <a:solidFill>
                  <a:schemeClr val="tx1">
                    <a:lumMod val="65000"/>
                    <a:lumOff val="35000"/>
                  </a:schemeClr>
                </a:solidFill>
                <a:latin typeface="BentonSans Book"/>
              </a:rPr>
              <a:t> Limit </a:t>
            </a:r>
            <a:r>
              <a:rPr lang="en-US" sz="5400" dirty="0">
                <a:solidFill>
                  <a:schemeClr val="tx1">
                    <a:lumMod val="65000"/>
                    <a:lumOff val="35000"/>
                  </a:schemeClr>
                </a:solidFill>
                <a:latin typeface="BentonSans Book"/>
              </a:rPr>
              <a:t>the number of fonts </a:t>
            </a:r>
          </a:p>
        </p:txBody>
      </p:sp>
      <p:pic>
        <p:nvPicPr>
          <p:cNvPr id="3" name="Picture 2">
            <a:extLst>
              <a:ext uri="{FF2B5EF4-FFF2-40B4-BE49-F238E27FC236}">
                <a16:creationId xmlns:a16="http://schemas.microsoft.com/office/drawing/2014/main" id="{E1BC6B34-7BBE-49EC-BCF5-01BA31A182E7}"/>
              </a:ext>
            </a:extLst>
          </p:cNvPr>
          <p:cNvPicPr>
            <a:picLocks noChangeAspect="1"/>
          </p:cNvPicPr>
          <p:nvPr/>
        </p:nvPicPr>
        <p:blipFill>
          <a:blip r:embed="rId3"/>
          <a:stretch>
            <a:fillRect/>
          </a:stretch>
        </p:blipFill>
        <p:spPr>
          <a:xfrm>
            <a:off x="3788190" y="2060684"/>
            <a:ext cx="7054020" cy="5290515"/>
          </a:xfrm>
          <a:prstGeom prst="rect">
            <a:avLst/>
          </a:prstGeom>
        </p:spPr>
      </p:pic>
    </p:spTree>
    <p:extLst>
      <p:ext uri="{BB962C8B-B14F-4D97-AF65-F5344CB8AC3E}">
        <p14:creationId xmlns:p14="http://schemas.microsoft.com/office/powerpoint/2010/main" val="37492599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EDF919-C1C9-48E1-A64A-C640026F88EB}"/>
              </a:ext>
            </a:extLst>
          </p:cNvPr>
          <p:cNvSpPr/>
          <p:nvPr/>
        </p:nvSpPr>
        <p:spPr>
          <a:xfrm>
            <a:off x="407963" y="3514636"/>
            <a:ext cx="14123962" cy="1200329"/>
          </a:xfrm>
          <a:prstGeom prst="rect">
            <a:avLst/>
          </a:prstGeom>
        </p:spPr>
        <p:txBody>
          <a:bodyPr wrap="square">
            <a:spAutoFit/>
          </a:bodyPr>
          <a:lstStyle/>
          <a:p>
            <a:pPr marL="6350" algn="ctr"/>
            <a:r>
              <a:rPr lang="en-US" sz="7200" dirty="0">
                <a:latin typeface="+mj-lt"/>
              </a:rPr>
              <a:t>10. </a:t>
            </a:r>
            <a:r>
              <a:rPr lang="en-US" sz="7200" dirty="0" smtClean="0">
                <a:latin typeface="+mj-lt"/>
              </a:rPr>
              <a:t>Practice </a:t>
            </a:r>
            <a:r>
              <a:rPr lang="en-US" sz="7200" dirty="0">
                <a:latin typeface="+mj-lt"/>
              </a:rPr>
              <a:t>Makes </a:t>
            </a:r>
            <a:r>
              <a:rPr lang="en-US" sz="7200" dirty="0" smtClean="0">
                <a:latin typeface="+mj-lt"/>
              </a:rPr>
              <a:t>Perfect</a:t>
            </a:r>
            <a:endParaRPr lang="en-US" sz="7200" dirty="0">
              <a:latin typeface="+mj-lt"/>
            </a:endParaRPr>
          </a:p>
        </p:txBody>
      </p:sp>
    </p:spTree>
    <p:extLst>
      <p:ext uri="{BB962C8B-B14F-4D97-AF65-F5344CB8AC3E}">
        <p14:creationId xmlns:p14="http://schemas.microsoft.com/office/powerpoint/2010/main" val="1693304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06758" y="1484338"/>
            <a:ext cx="11870705" cy="6605304"/>
          </a:xfrm>
          <a:prstGeom prst="rect">
            <a:avLst/>
          </a:prstGeom>
        </p:spPr>
      </p:pic>
      <p:sp>
        <p:nvSpPr>
          <p:cNvPr id="4" name="Rectangle 3"/>
          <p:cNvSpPr/>
          <p:nvPr/>
        </p:nvSpPr>
        <p:spPr>
          <a:xfrm>
            <a:off x="0" y="0"/>
            <a:ext cx="14630400" cy="1335406"/>
          </a:xfrm>
          <a:prstGeom prst="rect">
            <a:avLst/>
          </a:prstGeom>
          <a:solidFill>
            <a:schemeClr val="accent3">
              <a:lumMod val="20000"/>
              <a:lumOff val="8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4400" kern="0" dirty="0">
                <a:solidFill>
                  <a:srgbClr val="A39085"/>
                </a:solidFill>
                <a:latin typeface="BentonSans Book"/>
              </a:rPr>
              <a:t>2008 </a:t>
            </a:r>
            <a:r>
              <a:rPr lang="en-US" sz="4400" kern="0" dirty="0" err="1">
                <a:solidFill>
                  <a:srgbClr val="A39085"/>
                </a:solidFill>
                <a:latin typeface="BentonSans Book"/>
              </a:rPr>
              <a:t>Feltron</a:t>
            </a:r>
            <a:r>
              <a:rPr lang="en-US" sz="4400" kern="0" dirty="0">
                <a:solidFill>
                  <a:srgbClr val="A39085"/>
                </a:solidFill>
                <a:latin typeface="BentonSans Book"/>
              </a:rPr>
              <a:t> Report</a:t>
            </a:r>
          </a:p>
          <a:p>
            <a:pPr algn="ctr"/>
            <a:r>
              <a:rPr lang="en-US" sz="2160" kern="0" dirty="0">
                <a:solidFill>
                  <a:srgbClr val="A39085"/>
                </a:solidFill>
                <a:latin typeface="Merriweather Light"/>
              </a:rPr>
              <a:t>http://feltron.com</a:t>
            </a:r>
          </a:p>
        </p:txBody>
      </p:sp>
    </p:spTree>
    <p:extLst>
      <p:ext uri="{BB962C8B-B14F-4D97-AF65-F5344CB8AC3E}">
        <p14:creationId xmlns:p14="http://schemas.microsoft.com/office/powerpoint/2010/main" val="505490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87932" y="2753148"/>
            <a:ext cx="13245156" cy="664797"/>
          </a:xfrm>
        </p:spPr>
        <p:txBody>
          <a:bodyPr/>
          <a:lstStyle/>
          <a:p>
            <a:r>
              <a:rPr lang="en-US" sz="5400" dirty="0"/>
              <a:t>Word </a:t>
            </a:r>
            <a:r>
              <a:rPr lang="en-US" sz="5400" dirty="0" smtClean="0"/>
              <a:t>Clouds - Caution</a:t>
            </a:r>
            <a:endParaRPr lang="en-US" sz="5400" dirty="0"/>
          </a:p>
        </p:txBody>
      </p:sp>
    </p:spTree>
    <p:extLst>
      <p:ext uri="{BB962C8B-B14F-4D97-AF65-F5344CB8AC3E}">
        <p14:creationId xmlns:p14="http://schemas.microsoft.com/office/powerpoint/2010/main" val="30003762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4630400" cy="1071983"/>
          </a:xfrm>
          <a:solidFill>
            <a:srgbClr val="002060"/>
          </a:solidFill>
        </p:spPr>
        <p:txBody>
          <a:bodyPr anchor="ctr"/>
          <a:lstStyle/>
          <a:p>
            <a:pPr algn="ctr"/>
            <a:r>
              <a:rPr lang="en-US" dirty="0">
                <a:solidFill>
                  <a:schemeClr val="bg1"/>
                </a:solidFill>
              </a:rPr>
              <a:t>Bush State of the Union - 2002</a:t>
            </a:r>
          </a:p>
        </p:txBody>
      </p:sp>
      <p:pic>
        <p:nvPicPr>
          <p:cNvPr id="4098" name="Picture 2"/>
          <p:cNvPicPr>
            <a:picLocks noChangeAspect="1" noChangeArrowheads="1"/>
          </p:cNvPicPr>
          <p:nvPr/>
        </p:nvPicPr>
        <p:blipFill>
          <a:blip r:embed="rId3" cstate="print"/>
          <a:srcRect/>
          <a:stretch>
            <a:fillRect/>
          </a:stretch>
        </p:blipFill>
        <p:spPr bwMode="auto">
          <a:xfrm>
            <a:off x="1804391" y="1382553"/>
            <a:ext cx="11018244" cy="6793498"/>
          </a:xfrm>
          <a:prstGeom prst="rect">
            <a:avLst/>
          </a:prstGeom>
          <a:noFill/>
          <a:ln w="9525">
            <a:noFill/>
            <a:miter lim="800000"/>
            <a:headEnd/>
            <a:tailEnd/>
          </a:ln>
        </p:spPr>
      </p:pic>
    </p:spTree>
    <p:extLst>
      <p:ext uri="{BB962C8B-B14F-4D97-AF65-F5344CB8AC3E}">
        <p14:creationId xmlns:p14="http://schemas.microsoft.com/office/powerpoint/2010/main" val="16665888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4630400" cy="1072444"/>
          </a:xfrm>
          <a:solidFill>
            <a:srgbClr val="002060"/>
          </a:solidFill>
        </p:spPr>
        <p:txBody>
          <a:bodyPr anchor="ctr"/>
          <a:lstStyle/>
          <a:p>
            <a:pPr algn="ctr"/>
            <a:r>
              <a:rPr lang="en-US" dirty="0">
                <a:solidFill>
                  <a:schemeClr val="bg1"/>
                </a:solidFill>
              </a:rPr>
              <a:t>Obama State of the Union - 2010</a:t>
            </a:r>
          </a:p>
        </p:txBody>
      </p:sp>
      <p:pic>
        <p:nvPicPr>
          <p:cNvPr id="3074" name="Picture 2"/>
          <p:cNvPicPr>
            <a:picLocks noChangeAspect="1" noChangeArrowheads="1"/>
          </p:cNvPicPr>
          <p:nvPr/>
        </p:nvPicPr>
        <p:blipFill>
          <a:blip r:embed="rId3" cstate="print"/>
          <a:srcRect/>
          <a:stretch>
            <a:fillRect/>
          </a:stretch>
        </p:blipFill>
        <p:spPr bwMode="auto">
          <a:xfrm>
            <a:off x="1828800" y="1377019"/>
            <a:ext cx="10987313" cy="6852581"/>
          </a:xfrm>
          <a:prstGeom prst="rect">
            <a:avLst/>
          </a:prstGeom>
          <a:noFill/>
          <a:ln w="9525">
            <a:noFill/>
            <a:miter lim="800000"/>
            <a:headEnd/>
            <a:tailEnd/>
          </a:ln>
        </p:spPr>
      </p:pic>
    </p:spTree>
    <p:extLst>
      <p:ext uri="{BB962C8B-B14F-4D97-AF65-F5344CB8AC3E}">
        <p14:creationId xmlns:p14="http://schemas.microsoft.com/office/powerpoint/2010/main" val="11746512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90832" y="7775317"/>
            <a:ext cx="11448737" cy="400110"/>
          </a:xfrm>
          <a:prstGeom prst="rect">
            <a:avLst/>
          </a:prstGeom>
          <a:noFill/>
        </p:spPr>
        <p:txBody>
          <a:bodyPr wrap="square" rtlCol="0">
            <a:spAutoFit/>
          </a:bodyPr>
          <a:lstStyle/>
          <a:p>
            <a:pPr algn="ctr"/>
            <a:r>
              <a:rPr lang="en-US" sz="2000" dirty="0" smtClean="0">
                <a:solidFill>
                  <a:schemeClr val="tx1">
                    <a:lumMod val="65000"/>
                    <a:lumOff val="35000"/>
                  </a:schemeClr>
                </a:solidFill>
                <a:latin typeface="Merriweather Light"/>
              </a:rPr>
              <a:t>Data from: </a:t>
            </a:r>
            <a:r>
              <a:rPr lang="en-US" sz="2000" dirty="0">
                <a:solidFill>
                  <a:schemeClr val="tx1">
                    <a:lumMod val="65000"/>
                    <a:lumOff val="35000"/>
                  </a:schemeClr>
                </a:solidFill>
                <a:latin typeface="Merriweather Light"/>
              </a:rPr>
              <a:t>http://www.studentsreview.com/OH/UC_c.html</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905" y="1990230"/>
            <a:ext cx="11604590" cy="527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0" y="388928"/>
            <a:ext cx="14630400" cy="1200329"/>
          </a:xfrm>
          <a:prstGeom prst="rect">
            <a:avLst/>
          </a:prstGeom>
          <a:noFill/>
        </p:spPr>
        <p:txBody>
          <a:bodyPr wrap="square" rtlCol="0">
            <a:spAutoFit/>
          </a:bodyPr>
          <a:lstStyle/>
          <a:p>
            <a:pPr algn="ctr"/>
            <a:r>
              <a:rPr lang="en-US" sz="3600" b="1" dirty="0" smtClean="0">
                <a:solidFill>
                  <a:schemeClr val="tx1">
                    <a:lumMod val="65000"/>
                    <a:lumOff val="35000"/>
                  </a:schemeClr>
                </a:solidFill>
                <a:latin typeface="BentonSans Book"/>
              </a:rPr>
              <a:t>Word </a:t>
            </a:r>
            <a:r>
              <a:rPr lang="en-US" sz="3600" b="1" dirty="0">
                <a:solidFill>
                  <a:schemeClr val="tx1">
                    <a:lumMod val="65000"/>
                    <a:lumOff val="35000"/>
                  </a:schemeClr>
                </a:solidFill>
                <a:latin typeface="BentonSans Book"/>
              </a:rPr>
              <a:t>cloud on Student Feedback </a:t>
            </a:r>
            <a:r>
              <a:rPr lang="en-US" sz="3600" b="1" dirty="0" smtClean="0">
                <a:solidFill>
                  <a:schemeClr val="tx1">
                    <a:lumMod val="65000"/>
                    <a:lumOff val="35000"/>
                  </a:schemeClr>
                </a:solidFill>
                <a:latin typeface="BentonSans Book"/>
              </a:rPr>
              <a:t>for the University of Cincinnati</a:t>
            </a:r>
            <a:endParaRPr lang="en-US" sz="3600" b="1" dirty="0">
              <a:solidFill>
                <a:schemeClr val="tx1">
                  <a:lumMod val="65000"/>
                  <a:lumOff val="35000"/>
                </a:schemeClr>
              </a:solidFill>
              <a:latin typeface="BentonSans Book"/>
            </a:endParaRPr>
          </a:p>
          <a:p>
            <a:pPr algn="ctr"/>
            <a:r>
              <a:rPr lang="en-US" sz="3600" b="1" dirty="0">
                <a:solidFill>
                  <a:schemeClr val="tx1">
                    <a:lumMod val="65000"/>
                    <a:lumOff val="35000"/>
                  </a:schemeClr>
                </a:solidFill>
                <a:latin typeface="BentonSans Book"/>
              </a:rPr>
              <a:t>Is this good or bad?</a:t>
            </a:r>
          </a:p>
        </p:txBody>
      </p:sp>
    </p:spTree>
    <p:extLst>
      <p:ext uri="{BB962C8B-B14F-4D97-AF65-F5344CB8AC3E}">
        <p14:creationId xmlns:p14="http://schemas.microsoft.com/office/powerpoint/2010/main" val="13218627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vis.stanford.edu/images/figures/keyphras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737360"/>
            <a:ext cx="10972800" cy="30906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28800" y="4787245"/>
            <a:ext cx="10972800" cy="461665"/>
          </a:xfrm>
          <a:prstGeom prst="rect">
            <a:avLst/>
          </a:prstGeom>
          <a:noFill/>
        </p:spPr>
        <p:txBody>
          <a:bodyPr wrap="square" rtlCol="0">
            <a:spAutoFit/>
          </a:bodyPr>
          <a:lstStyle/>
          <a:p>
            <a:r>
              <a:rPr lang="en-US" sz="2400" dirty="0">
                <a:solidFill>
                  <a:srgbClr val="4D4D4D"/>
                </a:solidFill>
                <a:latin typeface="Merriweather Light"/>
              </a:rPr>
              <a:t>(left) Single-word phrases (unigrams) 		(right) Multiword phrases</a:t>
            </a:r>
          </a:p>
        </p:txBody>
      </p:sp>
      <p:sp>
        <p:nvSpPr>
          <p:cNvPr id="5" name="TextBox 4"/>
          <p:cNvSpPr txBox="1"/>
          <p:nvPr/>
        </p:nvSpPr>
        <p:spPr>
          <a:xfrm>
            <a:off x="1670756" y="6862256"/>
            <a:ext cx="8958470" cy="1015663"/>
          </a:xfrm>
          <a:prstGeom prst="rect">
            <a:avLst/>
          </a:prstGeom>
          <a:noFill/>
        </p:spPr>
        <p:txBody>
          <a:bodyPr wrap="square" rtlCol="0">
            <a:spAutoFit/>
          </a:bodyPr>
          <a:lstStyle/>
          <a:p>
            <a:r>
              <a:rPr lang="en-US" sz="1500" dirty="0">
                <a:solidFill>
                  <a:srgbClr val="4D4D4D"/>
                </a:solidFill>
                <a:latin typeface="+mn-lt"/>
              </a:rPr>
              <a:t>Source: The Stanford Visualization Group (vis.stanford.edu)</a:t>
            </a:r>
          </a:p>
          <a:p>
            <a:endParaRPr lang="en-US" sz="1500" dirty="0">
              <a:solidFill>
                <a:srgbClr val="4D4D4D"/>
              </a:solidFill>
              <a:latin typeface="+mn-lt"/>
            </a:endParaRPr>
          </a:p>
          <a:p>
            <a:r>
              <a:rPr lang="en-US" sz="1500" dirty="0">
                <a:solidFill>
                  <a:srgbClr val="4D4D4D"/>
                </a:solidFill>
                <a:latin typeface="+mn-lt"/>
              </a:rPr>
              <a:t>"Without the Clutter of Unimportant Words“: Descriptive </a:t>
            </a:r>
            <a:r>
              <a:rPr lang="en-US" sz="1500" dirty="0" err="1">
                <a:solidFill>
                  <a:srgbClr val="4D4D4D"/>
                </a:solidFill>
                <a:latin typeface="+mn-lt"/>
              </a:rPr>
              <a:t>Keyphrases</a:t>
            </a:r>
            <a:r>
              <a:rPr lang="en-US" sz="1500" dirty="0">
                <a:solidFill>
                  <a:srgbClr val="4D4D4D"/>
                </a:solidFill>
                <a:latin typeface="+mn-lt"/>
              </a:rPr>
              <a:t> for Text Visualization</a:t>
            </a:r>
          </a:p>
          <a:p>
            <a:r>
              <a:rPr lang="en-US" sz="1500" dirty="0">
                <a:solidFill>
                  <a:srgbClr val="4D4D4D"/>
                </a:solidFill>
                <a:latin typeface="+mn-lt"/>
              </a:rPr>
              <a:t>Jason Chuang, Christopher D. Manning, Jeffrey </a:t>
            </a:r>
            <a:r>
              <a:rPr lang="en-US" sz="1500" dirty="0" err="1">
                <a:solidFill>
                  <a:srgbClr val="4D4D4D"/>
                </a:solidFill>
                <a:latin typeface="+mn-lt"/>
              </a:rPr>
              <a:t>Heer</a:t>
            </a:r>
            <a:endParaRPr lang="en-US" sz="1500" dirty="0">
              <a:solidFill>
                <a:srgbClr val="4D4D4D"/>
              </a:solidFill>
              <a:latin typeface="+mn-lt"/>
            </a:endParaRPr>
          </a:p>
        </p:txBody>
      </p:sp>
      <p:sp>
        <p:nvSpPr>
          <p:cNvPr id="6" name="TextBox 5"/>
          <p:cNvSpPr txBox="1"/>
          <p:nvPr/>
        </p:nvSpPr>
        <p:spPr>
          <a:xfrm>
            <a:off x="677333" y="467949"/>
            <a:ext cx="13241867" cy="707886"/>
          </a:xfrm>
          <a:prstGeom prst="rect">
            <a:avLst/>
          </a:prstGeom>
          <a:noFill/>
        </p:spPr>
        <p:txBody>
          <a:bodyPr wrap="square" rtlCol="0">
            <a:spAutoFit/>
          </a:bodyPr>
          <a:lstStyle/>
          <a:p>
            <a:pPr algn="ctr"/>
            <a:r>
              <a:rPr lang="en-US" sz="4000" b="1" dirty="0">
                <a:solidFill>
                  <a:srgbClr val="4D4D4D">
                    <a:lumMod val="75000"/>
                  </a:srgbClr>
                </a:solidFill>
                <a:latin typeface="+mj-lt"/>
              </a:rPr>
              <a:t>O</a:t>
            </a:r>
            <a:r>
              <a:rPr lang="en-US" sz="4000" b="1" dirty="0" smtClean="0">
                <a:solidFill>
                  <a:srgbClr val="4D4D4D">
                    <a:lumMod val="75000"/>
                  </a:srgbClr>
                </a:solidFill>
                <a:latin typeface="+mj-lt"/>
              </a:rPr>
              <a:t>nline </a:t>
            </a:r>
            <a:r>
              <a:rPr lang="en-US" sz="4000" b="1" dirty="0">
                <a:solidFill>
                  <a:srgbClr val="4D4D4D">
                    <a:lumMod val="75000"/>
                  </a:srgbClr>
                </a:solidFill>
                <a:latin typeface="+mj-lt"/>
              </a:rPr>
              <a:t>B</a:t>
            </a:r>
            <a:r>
              <a:rPr lang="en-US" sz="4000" b="1" dirty="0" smtClean="0">
                <a:solidFill>
                  <a:srgbClr val="4D4D4D">
                    <a:lumMod val="75000"/>
                  </a:srgbClr>
                </a:solidFill>
                <a:latin typeface="+mj-lt"/>
              </a:rPr>
              <a:t>iography </a:t>
            </a:r>
            <a:r>
              <a:rPr lang="en-US" sz="4000" b="1" dirty="0">
                <a:solidFill>
                  <a:srgbClr val="4D4D4D">
                    <a:lumMod val="75000"/>
                  </a:srgbClr>
                </a:solidFill>
                <a:latin typeface="+mj-lt"/>
              </a:rPr>
              <a:t>of the </a:t>
            </a:r>
            <a:r>
              <a:rPr lang="en-US" sz="4000" b="1" dirty="0" smtClean="0">
                <a:solidFill>
                  <a:srgbClr val="4D4D4D">
                    <a:lumMod val="75000"/>
                  </a:srgbClr>
                </a:solidFill>
                <a:latin typeface="+mj-lt"/>
              </a:rPr>
              <a:t>Pop </a:t>
            </a:r>
            <a:r>
              <a:rPr lang="en-US" sz="4000" b="1" dirty="0">
                <a:solidFill>
                  <a:srgbClr val="4D4D4D">
                    <a:lumMod val="75000"/>
                  </a:srgbClr>
                </a:solidFill>
                <a:latin typeface="+mj-lt"/>
              </a:rPr>
              <a:t>S</a:t>
            </a:r>
            <a:r>
              <a:rPr lang="en-US" sz="4000" b="1" dirty="0" smtClean="0">
                <a:solidFill>
                  <a:srgbClr val="4D4D4D">
                    <a:lumMod val="75000"/>
                  </a:srgbClr>
                </a:solidFill>
                <a:latin typeface="+mj-lt"/>
              </a:rPr>
              <a:t>inger </a:t>
            </a:r>
            <a:r>
              <a:rPr lang="en-US" sz="4000" b="1" dirty="0">
                <a:solidFill>
                  <a:srgbClr val="4D4D4D">
                    <a:lumMod val="75000"/>
                  </a:srgbClr>
                </a:solidFill>
                <a:latin typeface="+mj-lt"/>
              </a:rPr>
              <a:t>Lady Gaga</a:t>
            </a:r>
          </a:p>
        </p:txBody>
      </p:sp>
    </p:spTree>
    <p:extLst>
      <p:ext uri="{BB962C8B-B14F-4D97-AF65-F5344CB8AC3E}">
        <p14:creationId xmlns:p14="http://schemas.microsoft.com/office/powerpoint/2010/main" val="32138362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4" descr="http://www.enterprise-dashboard.com/img/excel-dashboard-lesson.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1619" y="116661"/>
            <a:ext cx="10584566" cy="8059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22938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Web Video Player"/>
              <p:cNvGraphicFramePr>
                <a:graphicFrameLocks noGrp="1"/>
              </p:cNvGraphicFramePr>
              <p:nvPr>
                <p:extLst>
                  <p:ext uri="{D42A27DB-BD31-4B8C-83A1-F6EECF244321}">
                    <p14:modId xmlns:p14="http://schemas.microsoft.com/office/powerpoint/2010/main" val="1206948024"/>
                  </p:ext>
                </p:extLst>
              </p:nvPr>
            </p:nvGraphicFramePr>
            <p:xfrm>
              <a:off x="1207911" y="0"/>
              <a:ext cx="12214578" cy="822959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title="Web Video Player"/>
              <p:cNvPicPr>
                <a:picLocks noGrp="1" noRot="1" noChangeAspect="1" noMove="1" noResize="1" noEditPoints="1" noAdjustHandles="1" noChangeArrowheads="1" noChangeShapeType="1"/>
              </p:cNvPicPr>
              <p:nvPr/>
            </p:nvPicPr>
            <p:blipFill>
              <a:blip r:embed="rId4"/>
              <a:stretch>
                <a:fillRect/>
              </a:stretch>
            </p:blipFill>
            <p:spPr>
              <a:xfrm>
                <a:off x="1207911" y="0"/>
                <a:ext cx="12214578" cy="8229599"/>
              </a:xfrm>
              <a:prstGeom prst="rect">
                <a:avLst/>
              </a:prstGeom>
            </p:spPr>
          </p:pic>
        </mc:Fallback>
      </mc:AlternateContent>
      <p:sp>
        <p:nvSpPr>
          <p:cNvPr id="5" name="Rectangle 4"/>
          <p:cNvSpPr/>
          <p:nvPr/>
        </p:nvSpPr>
        <p:spPr>
          <a:xfrm>
            <a:off x="5385985" y="3868579"/>
            <a:ext cx="4195379" cy="492443"/>
          </a:xfrm>
          <a:prstGeom prst="rect">
            <a:avLst/>
          </a:prstGeom>
        </p:spPr>
        <p:txBody>
          <a:bodyPr wrap="none">
            <a:spAutoFit/>
          </a:bodyPr>
          <a:lstStyle/>
          <a:p>
            <a:r>
              <a:rPr lang="en-US" dirty="0">
                <a:latin typeface="Merriweather Light"/>
              </a:rPr>
              <a:t>https://vimeo.com/7860125</a:t>
            </a:r>
          </a:p>
        </p:txBody>
      </p:sp>
    </p:spTree>
    <p:extLst>
      <p:ext uri="{BB962C8B-B14F-4D97-AF65-F5344CB8AC3E}">
        <p14:creationId xmlns:p14="http://schemas.microsoft.com/office/powerpoint/2010/main" val="14119937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7E4"/>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28800" y="0"/>
            <a:ext cx="10972800" cy="8229600"/>
          </a:xfrm>
          <a:prstGeom prst="rect">
            <a:avLst/>
          </a:prstGeom>
        </p:spPr>
      </p:pic>
    </p:spTree>
    <p:extLst>
      <p:ext uri="{BB962C8B-B14F-4D97-AF65-F5344CB8AC3E}">
        <p14:creationId xmlns:p14="http://schemas.microsoft.com/office/powerpoint/2010/main" val="38204490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neoformix.com/2009/911_graph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707" y="990062"/>
            <a:ext cx="5658203" cy="65668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neoformix.com/2009/911_graph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5888" y="1272227"/>
            <a:ext cx="5744404" cy="63523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55988" y="7855941"/>
            <a:ext cx="4619341" cy="338554"/>
          </a:xfrm>
          <a:prstGeom prst="rect">
            <a:avLst/>
          </a:prstGeom>
        </p:spPr>
        <p:txBody>
          <a:bodyPr wrap="none">
            <a:spAutoFit/>
          </a:bodyPr>
          <a:lstStyle/>
          <a:p>
            <a:r>
              <a:rPr lang="en-US" sz="1600" dirty="0">
                <a:solidFill>
                  <a:schemeClr val="tx1">
                    <a:lumMod val="65000"/>
                    <a:lumOff val="35000"/>
                  </a:schemeClr>
                </a:solidFill>
                <a:latin typeface="Merriweather Light"/>
              </a:rPr>
              <a:t>http://neoformix.com/2009/Sep11PagerData.html</a:t>
            </a:r>
          </a:p>
        </p:txBody>
      </p:sp>
      <p:sp>
        <p:nvSpPr>
          <p:cNvPr id="2" name="TextBox 1"/>
          <p:cNvSpPr txBox="1"/>
          <p:nvPr/>
        </p:nvSpPr>
        <p:spPr>
          <a:xfrm>
            <a:off x="1047395" y="222045"/>
            <a:ext cx="13221761" cy="492443"/>
          </a:xfrm>
          <a:prstGeom prst="rect">
            <a:avLst/>
          </a:prstGeom>
          <a:noFill/>
        </p:spPr>
        <p:txBody>
          <a:bodyPr wrap="square" rtlCol="0">
            <a:spAutoFit/>
          </a:bodyPr>
          <a:lstStyle/>
          <a:p>
            <a:r>
              <a:rPr lang="en-US" dirty="0" smtClean="0">
                <a:latin typeface="BentonSans Book"/>
              </a:rPr>
              <a:t>“Perhaps </a:t>
            </a:r>
            <a:r>
              <a:rPr lang="en-US" dirty="0">
                <a:latin typeface="BentonSans Book"/>
              </a:rPr>
              <a:t>a more useful view of the data is provided by this set of timeline graphs</a:t>
            </a:r>
            <a:r>
              <a:rPr lang="en-US" dirty="0" smtClean="0">
                <a:latin typeface="BentonSans Book"/>
              </a:rPr>
              <a:t>.”</a:t>
            </a:r>
            <a:endParaRPr lang="en-US" dirty="0">
              <a:latin typeface="BentonSans Book"/>
            </a:endParaRPr>
          </a:p>
        </p:txBody>
      </p:sp>
    </p:spTree>
    <p:extLst>
      <p:ext uri="{BB962C8B-B14F-4D97-AF65-F5344CB8AC3E}">
        <p14:creationId xmlns:p14="http://schemas.microsoft.com/office/powerpoint/2010/main" val="24754455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705985" y="1891756"/>
            <a:ext cx="13245156" cy="1280351"/>
          </a:xfrm>
        </p:spPr>
        <p:txBody>
          <a:bodyPr/>
          <a:lstStyle/>
          <a:p>
            <a:r>
              <a:rPr lang="en-US" sz="5400" dirty="0" smtClean="0"/>
              <a:t>Word Cloud</a:t>
            </a:r>
          </a:p>
          <a:p>
            <a:r>
              <a:rPr lang="en-US" sz="4000" dirty="0" smtClean="0"/>
              <a:t>Let’s Build One</a:t>
            </a:r>
            <a:endParaRPr lang="en-US" sz="4000" dirty="0"/>
          </a:p>
        </p:txBody>
      </p:sp>
      <p:pic>
        <p:nvPicPr>
          <p:cNvPr id="3" name="Picture 2" descr="https://encrypted-tbn0.gstatic.com/images?q=tbn:ANd9GcSp9QrF51Pi29UnjdR_4bIchB-TWMRXhHokKgiuYE9Pqw9ZB6ELs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1070" y="1278440"/>
            <a:ext cx="2560320" cy="2506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6619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8800" y="1463040"/>
            <a:ext cx="10972800" cy="5275290"/>
          </a:xfrm>
          <a:prstGeom prst="rect">
            <a:avLst/>
          </a:prstGeom>
        </p:spPr>
        <p:txBody>
          <a:bodyPr wrap="square">
            <a:spAutoFit/>
          </a:bodyPr>
          <a:lstStyle/>
          <a:p>
            <a:pPr algn="ctr"/>
            <a:r>
              <a:rPr lang="en-US" sz="6000" b="1" dirty="0" smtClean="0">
                <a:solidFill>
                  <a:srgbClr val="4D4D4D"/>
                </a:solidFill>
                <a:latin typeface="+mj-lt"/>
                <a:cs typeface="Calibri" pitchFamily="34" charset="0"/>
              </a:rPr>
              <a:t>Building Word Clouds</a:t>
            </a:r>
            <a:endParaRPr lang="en-US" sz="6000" b="1" dirty="0">
              <a:solidFill>
                <a:srgbClr val="4D4D4D"/>
              </a:solidFill>
              <a:latin typeface="+mj-lt"/>
              <a:cs typeface="Calibri" pitchFamily="34" charset="0"/>
              <a:hlinkClick r:id="rId3"/>
            </a:endParaRPr>
          </a:p>
          <a:p>
            <a:pPr algn="ctr"/>
            <a:r>
              <a:rPr lang="en-US" sz="4000" dirty="0" smtClean="0">
                <a:solidFill>
                  <a:schemeClr val="tx1">
                    <a:lumMod val="65000"/>
                    <a:lumOff val="35000"/>
                  </a:schemeClr>
                </a:solidFill>
                <a:latin typeface="+mn-lt"/>
                <a:cs typeface="Calibri" pitchFamily="34" charset="0"/>
              </a:rPr>
              <a:t>(a few online tools)</a:t>
            </a:r>
          </a:p>
          <a:p>
            <a:pPr algn="ctr"/>
            <a:endParaRPr lang="en-US" sz="4000" dirty="0" smtClean="0">
              <a:solidFill>
                <a:schemeClr val="tx1">
                  <a:lumMod val="65000"/>
                  <a:lumOff val="35000"/>
                </a:schemeClr>
              </a:solidFill>
              <a:latin typeface="+mn-lt"/>
              <a:cs typeface="Calibri" pitchFamily="34" charset="0"/>
            </a:endParaRPr>
          </a:p>
          <a:p>
            <a:pPr algn="ctr"/>
            <a:r>
              <a:rPr lang="en-US" sz="4800" b="1" u="sng" dirty="0" smtClean="0">
                <a:solidFill>
                  <a:srgbClr val="2351B7"/>
                </a:solidFill>
                <a:latin typeface="+mn-lt"/>
                <a:cs typeface="Calibri" pitchFamily="34" charset="0"/>
              </a:rPr>
              <a:t>Wordle.net</a:t>
            </a:r>
          </a:p>
          <a:p>
            <a:pPr algn="ctr"/>
            <a:r>
              <a:rPr lang="en-US" sz="4800" b="1" u="sng" dirty="0" smtClean="0">
                <a:solidFill>
                  <a:srgbClr val="2351B7"/>
                </a:solidFill>
                <a:latin typeface="+mn-lt"/>
                <a:cs typeface="Calibri" pitchFamily="34" charset="0"/>
              </a:rPr>
              <a:t>wordclouds.com</a:t>
            </a:r>
            <a:br>
              <a:rPr lang="en-US" sz="4800" b="1" u="sng" dirty="0" smtClean="0">
                <a:solidFill>
                  <a:srgbClr val="2351B7"/>
                </a:solidFill>
                <a:latin typeface="+mn-lt"/>
                <a:cs typeface="Calibri" pitchFamily="34" charset="0"/>
              </a:rPr>
            </a:br>
            <a:r>
              <a:rPr lang="en-US" sz="4800" b="1" u="sng" dirty="0" smtClean="0">
                <a:solidFill>
                  <a:srgbClr val="2351B7"/>
                </a:solidFill>
                <a:latin typeface="+mn-lt"/>
                <a:cs typeface="Calibri" pitchFamily="34" charset="0"/>
              </a:rPr>
              <a:t>tagcrowd.com</a:t>
            </a:r>
            <a:r>
              <a:rPr lang="en-US" sz="5280" b="1" u="sng" dirty="0" smtClean="0">
                <a:solidFill>
                  <a:srgbClr val="2351B7"/>
                </a:solidFill>
                <a:latin typeface="Calibri" pitchFamily="34" charset="0"/>
                <a:cs typeface="Calibri" pitchFamily="34" charset="0"/>
              </a:rPr>
              <a:t/>
            </a:r>
            <a:br>
              <a:rPr lang="en-US" sz="5280" b="1" u="sng" dirty="0" smtClean="0">
                <a:solidFill>
                  <a:srgbClr val="2351B7"/>
                </a:solidFill>
                <a:latin typeface="Calibri" pitchFamily="34" charset="0"/>
                <a:cs typeface="Calibri" pitchFamily="34" charset="0"/>
              </a:rPr>
            </a:br>
            <a:endParaRPr lang="en-US" sz="5280" b="1" u="sng" dirty="0">
              <a:solidFill>
                <a:srgbClr val="2351B7"/>
              </a:solidFill>
              <a:latin typeface="Calibri" pitchFamily="34" charset="0"/>
              <a:cs typeface="Calibri" pitchFamily="34" charset="0"/>
            </a:endParaRPr>
          </a:p>
        </p:txBody>
      </p:sp>
    </p:spTree>
    <p:extLst>
      <p:ext uri="{BB962C8B-B14F-4D97-AF65-F5344CB8AC3E}">
        <p14:creationId xmlns:p14="http://schemas.microsoft.com/office/powerpoint/2010/main" val="162541147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96059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F336A6-EF63-4AC8-BEFD-A5B0CD4197B5}"/>
              </a:ext>
            </a:extLst>
          </p:cNvPr>
          <p:cNvSpPr>
            <a:spLocks noGrp="1"/>
          </p:cNvSpPr>
          <p:nvPr>
            <p:ph type="body" sz="quarter" idx="12"/>
          </p:nvPr>
        </p:nvSpPr>
        <p:spPr/>
        <p:txBody>
          <a:bodyPr/>
          <a:lstStyle/>
          <a:p>
            <a:r>
              <a:rPr lang="en-US" dirty="0"/>
              <a:t>What is Typography?</a:t>
            </a:r>
          </a:p>
        </p:txBody>
      </p:sp>
      <p:sp>
        <p:nvSpPr>
          <p:cNvPr id="4" name="Content Placeholder 3">
            <a:extLst>
              <a:ext uri="{FF2B5EF4-FFF2-40B4-BE49-F238E27FC236}">
                <a16:creationId xmlns:a16="http://schemas.microsoft.com/office/drawing/2014/main" id="{DD2B81F5-4F45-4FD8-94AA-D8A441FA1E85}"/>
              </a:ext>
            </a:extLst>
          </p:cNvPr>
          <p:cNvSpPr>
            <a:spLocks noGrp="1"/>
          </p:cNvSpPr>
          <p:nvPr>
            <p:ph idx="14"/>
          </p:nvPr>
        </p:nvSpPr>
        <p:spPr>
          <a:xfrm>
            <a:off x="704476" y="1434905"/>
            <a:ext cx="13503893" cy="6647974"/>
          </a:xfrm>
        </p:spPr>
        <p:txBody>
          <a:bodyPr/>
          <a:lstStyle/>
          <a:p>
            <a:pPr marL="463550" indent="-457200">
              <a:buFont typeface="Arial" panose="020B0604020202020204" pitchFamily="34" charset="0"/>
              <a:buChar char="•"/>
            </a:pPr>
            <a:r>
              <a:rPr lang="en-US" dirty="0">
                <a:solidFill>
                  <a:schemeClr val="accent5"/>
                </a:solidFill>
              </a:rPr>
              <a:t>T</a:t>
            </a:r>
            <a:r>
              <a:rPr lang="en-US" dirty="0" smtClean="0">
                <a:solidFill>
                  <a:schemeClr val="accent5"/>
                </a:solidFill>
              </a:rPr>
              <a:t>ypography - the </a:t>
            </a:r>
            <a:r>
              <a:rPr lang="en-US" dirty="0">
                <a:solidFill>
                  <a:schemeClr val="accent5"/>
                </a:solidFill>
              </a:rPr>
              <a:t>art and technique of arranging type to make written language legible, readable, and appealing when displayed. </a:t>
            </a:r>
          </a:p>
          <a:p>
            <a:pPr marL="463550" indent="-457200">
              <a:buFont typeface="Arial" panose="020B0604020202020204" pitchFamily="34" charset="0"/>
              <a:buChar char="•"/>
            </a:pPr>
            <a:r>
              <a:rPr lang="en-US" dirty="0"/>
              <a:t>D</a:t>
            </a:r>
            <a:r>
              <a:rPr lang="en-US" dirty="0" smtClean="0"/>
              <a:t>esigning </a:t>
            </a:r>
            <a:r>
              <a:rPr lang="en-US" dirty="0"/>
              <a:t>and arranging letters and characters</a:t>
            </a:r>
            <a:r>
              <a:rPr lang="en-US" dirty="0" smtClean="0"/>
              <a:t>.</a:t>
            </a:r>
            <a:endParaRPr lang="en-US" dirty="0"/>
          </a:p>
          <a:p>
            <a:endParaRPr lang="en-US" dirty="0"/>
          </a:p>
          <a:p>
            <a:r>
              <a:rPr lang="en-US" dirty="0"/>
              <a:t>The arrangement of type includes:</a:t>
            </a:r>
          </a:p>
          <a:p>
            <a:pPr marL="463550" indent="-457200">
              <a:buFont typeface="Arial" panose="020B0604020202020204" pitchFamily="34" charset="0"/>
              <a:buChar char="•"/>
            </a:pPr>
            <a:r>
              <a:rPr lang="en-US" dirty="0"/>
              <a:t>Adjusting the space between pairs of letters</a:t>
            </a:r>
          </a:p>
          <a:p>
            <a:pPr marL="463550" indent="-457200">
              <a:buFont typeface="Arial" panose="020B0604020202020204" pitchFamily="34" charset="0"/>
              <a:buChar char="•"/>
            </a:pPr>
            <a:r>
              <a:rPr lang="en-US" dirty="0"/>
              <a:t>Selecting</a:t>
            </a:r>
          </a:p>
          <a:p>
            <a:pPr marL="746125" lvl="1" indent="-457200">
              <a:buFont typeface="Arial" panose="020B0604020202020204" pitchFamily="34" charset="0"/>
              <a:buChar char="•"/>
            </a:pPr>
            <a:r>
              <a:rPr lang="en-US" dirty="0" smtClean="0"/>
              <a:t>Points sizes</a:t>
            </a:r>
          </a:p>
          <a:p>
            <a:pPr marL="746125" lvl="1" indent="-457200">
              <a:buFont typeface="Arial" panose="020B0604020202020204" pitchFamily="34" charset="0"/>
              <a:buChar char="•"/>
            </a:pPr>
            <a:r>
              <a:rPr lang="en-US" dirty="0" smtClean="0"/>
              <a:t>Leading</a:t>
            </a:r>
            <a:endParaRPr lang="en-US" dirty="0"/>
          </a:p>
          <a:p>
            <a:pPr marL="746125" lvl="1" indent="-457200">
              <a:buFont typeface="Arial" panose="020B0604020202020204" pitchFamily="34" charset="0"/>
              <a:buChar char="•"/>
            </a:pPr>
            <a:r>
              <a:rPr lang="en-US" dirty="0"/>
              <a:t>Line lengths</a:t>
            </a:r>
          </a:p>
          <a:p>
            <a:pPr marL="746125" lvl="1" indent="-457200">
              <a:buFont typeface="Arial" panose="020B0604020202020204" pitchFamily="34" charset="0"/>
              <a:buChar char="•"/>
            </a:pPr>
            <a:r>
              <a:rPr lang="en-US" dirty="0"/>
              <a:t>Letter spacing</a:t>
            </a:r>
          </a:p>
          <a:p>
            <a:pPr marL="746125" lvl="1" indent="-457200">
              <a:buFont typeface="Arial" panose="020B0604020202020204" pitchFamily="34" charset="0"/>
              <a:buChar char="•"/>
            </a:pPr>
            <a:endParaRPr lang="en-US" dirty="0"/>
          </a:p>
          <a:p>
            <a:pPr marL="463550" indent="-4572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74335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FE6A6A-F9D7-47CD-AFCD-DD99CF3F4098}"/>
              </a:ext>
            </a:extLst>
          </p:cNvPr>
          <p:cNvSpPr>
            <a:spLocks noGrp="1"/>
          </p:cNvSpPr>
          <p:nvPr>
            <p:ph type="body" sz="quarter" idx="12"/>
          </p:nvPr>
        </p:nvSpPr>
        <p:spPr/>
        <p:txBody>
          <a:bodyPr/>
          <a:lstStyle/>
          <a:p>
            <a:r>
              <a:rPr lang="en-US" dirty="0"/>
              <a:t>Why is it important?</a:t>
            </a:r>
          </a:p>
        </p:txBody>
      </p:sp>
      <p:sp>
        <p:nvSpPr>
          <p:cNvPr id="3" name="Content Placeholder 2">
            <a:extLst>
              <a:ext uri="{FF2B5EF4-FFF2-40B4-BE49-F238E27FC236}">
                <a16:creationId xmlns:a16="http://schemas.microsoft.com/office/drawing/2014/main" id="{0174207E-2149-4952-A2F0-110773AF7719}"/>
              </a:ext>
            </a:extLst>
          </p:cNvPr>
          <p:cNvSpPr>
            <a:spLocks noGrp="1"/>
          </p:cNvSpPr>
          <p:nvPr>
            <p:ph idx="14"/>
          </p:nvPr>
        </p:nvSpPr>
        <p:spPr>
          <a:xfrm>
            <a:off x="704476" y="1893515"/>
            <a:ext cx="13700841" cy="4924425"/>
          </a:xfrm>
        </p:spPr>
        <p:txBody>
          <a:bodyPr/>
          <a:lstStyle/>
          <a:p>
            <a:r>
              <a:rPr lang="en-US" dirty="0"/>
              <a:t>Typography is </a:t>
            </a:r>
            <a:r>
              <a:rPr lang="en-US" b="1" dirty="0"/>
              <a:t>everywhere. </a:t>
            </a:r>
          </a:p>
          <a:p>
            <a:pPr marL="463550" indent="-457200">
              <a:buFont typeface="Arial" panose="020B0604020202020204" pitchFamily="34" charset="0"/>
              <a:buChar char="•"/>
            </a:pPr>
            <a:r>
              <a:rPr lang="en-US" dirty="0"/>
              <a:t>Phones</a:t>
            </a:r>
          </a:p>
          <a:p>
            <a:pPr marL="463550" indent="-457200">
              <a:buFont typeface="Arial" panose="020B0604020202020204" pitchFamily="34" charset="0"/>
              <a:buChar char="•"/>
            </a:pPr>
            <a:r>
              <a:rPr lang="en-US" dirty="0"/>
              <a:t>Computers</a:t>
            </a:r>
          </a:p>
          <a:p>
            <a:pPr marL="463550" indent="-457200">
              <a:buFont typeface="Arial" panose="020B0604020202020204" pitchFamily="34" charset="0"/>
              <a:buChar char="•"/>
            </a:pPr>
            <a:r>
              <a:rPr lang="en-US" dirty="0"/>
              <a:t>Billboards</a:t>
            </a:r>
          </a:p>
          <a:p>
            <a:pPr marL="463550" indent="-457200">
              <a:buFont typeface="Arial" panose="020B0604020202020204" pitchFamily="34" charset="0"/>
              <a:buChar char="•"/>
            </a:pPr>
            <a:r>
              <a:rPr lang="en-US" dirty="0"/>
              <a:t>Social Media</a:t>
            </a:r>
          </a:p>
          <a:p>
            <a:pPr marL="463550" indent="-457200">
              <a:buFont typeface="Arial" panose="020B0604020202020204" pitchFamily="34" charset="0"/>
              <a:buChar char="•"/>
            </a:pPr>
            <a:r>
              <a:rPr lang="en-US" dirty="0"/>
              <a:t>Newspapers</a:t>
            </a:r>
          </a:p>
          <a:p>
            <a:pPr marL="463550" indent="-457200">
              <a:buFont typeface="Arial" panose="020B0604020202020204" pitchFamily="34" charset="0"/>
              <a:buChar char="•"/>
            </a:pPr>
            <a:r>
              <a:rPr lang="en-US" dirty="0"/>
              <a:t>Advertisements</a:t>
            </a:r>
          </a:p>
          <a:p>
            <a:endParaRPr lang="en-US" dirty="0"/>
          </a:p>
          <a:p>
            <a:r>
              <a:rPr lang="en-US" dirty="0"/>
              <a:t>Even your Chipotle has aspects of typography that makes it more appealing to the consumer.</a:t>
            </a:r>
          </a:p>
        </p:txBody>
      </p:sp>
      <p:pic>
        <p:nvPicPr>
          <p:cNvPr id="1028" name="Picture 4" descr="Image result for chipotle bag">
            <a:extLst>
              <a:ext uri="{FF2B5EF4-FFF2-40B4-BE49-F238E27FC236}">
                <a16:creationId xmlns:a16="http://schemas.microsoft.com/office/drawing/2014/main" id="{3848EF65-A6FC-4A50-8809-78FE61157E1B}"/>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341872" y="1391955"/>
            <a:ext cx="4630030" cy="42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2830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D19652-9428-497D-BF29-037260FF8844}"/>
              </a:ext>
            </a:extLst>
          </p:cNvPr>
          <p:cNvSpPr>
            <a:spLocks noGrp="1"/>
          </p:cNvSpPr>
          <p:nvPr>
            <p:ph type="body" sz="quarter" idx="4294967295"/>
          </p:nvPr>
        </p:nvSpPr>
        <p:spPr>
          <a:xfrm>
            <a:off x="1360488" y="598488"/>
            <a:ext cx="13269912" cy="577850"/>
          </a:xfrm>
          <a:prstGeom prst="rect">
            <a:avLst/>
          </a:prstGeom>
        </p:spPr>
        <p:txBody>
          <a:bodyPr/>
          <a:lstStyle/>
          <a:p>
            <a:pPr marL="0" indent="0">
              <a:buNone/>
            </a:pPr>
            <a:r>
              <a:rPr lang="en-US" sz="4800" dirty="0" smtClean="0">
                <a:latin typeface="BentonSans Book"/>
              </a:rPr>
              <a:t>Recent </a:t>
            </a:r>
            <a:r>
              <a:rPr lang="en-US" sz="4800" dirty="0">
                <a:latin typeface="BentonSans Book"/>
              </a:rPr>
              <a:t>Examples of Typography</a:t>
            </a:r>
          </a:p>
        </p:txBody>
      </p:sp>
      <p:sp>
        <p:nvSpPr>
          <p:cNvPr id="3" name="Content Placeholder 2">
            <a:extLst>
              <a:ext uri="{FF2B5EF4-FFF2-40B4-BE49-F238E27FC236}">
                <a16:creationId xmlns:a16="http://schemas.microsoft.com/office/drawing/2014/main" id="{33966F9F-920D-4485-87C7-D4207F6F1190}"/>
              </a:ext>
            </a:extLst>
          </p:cNvPr>
          <p:cNvSpPr>
            <a:spLocks noGrp="1"/>
          </p:cNvSpPr>
          <p:nvPr>
            <p:ph idx="4294967295"/>
          </p:nvPr>
        </p:nvSpPr>
        <p:spPr>
          <a:xfrm>
            <a:off x="944563" y="1609725"/>
            <a:ext cx="13685837" cy="5032375"/>
          </a:xfrm>
          <a:prstGeom prst="rect">
            <a:avLst/>
          </a:prstGeom>
        </p:spPr>
        <p:txBody>
          <a:bodyPr/>
          <a:lstStyle/>
          <a:p>
            <a:pPr marL="463550" indent="-457200">
              <a:spcAft>
                <a:spcPts val="1200"/>
              </a:spcAft>
              <a:buFont typeface="Arial" panose="020B0604020202020204" pitchFamily="34" charset="0"/>
              <a:buChar char="•"/>
            </a:pPr>
            <a:r>
              <a:rPr lang="en-US" sz="2800" dirty="0">
                <a:latin typeface="Merriweather Light"/>
              </a:rPr>
              <a:t>September 2015 – Google famously changes its logo to a </a:t>
            </a:r>
            <a:r>
              <a:rPr lang="en-US" sz="2800" dirty="0" smtClean="0">
                <a:latin typeface="Merriweather Light"/>
              </a:rPr>
              <a:t>san-serif </a:t>
            </a:r>
            <a:r>
              <a:rPr lang="en-US" sz="2800" dirty="0">
                <a:latin typeface="Merriweather Light"/>
              </a:rPr>
              <a:t>type </a:t>
            </a:r>
            <a:r>
              <a:rPr lang="en-US" sz="2800" dirty="0" smtClean="0">
                <a:latin typeface="Merriweather Light"/>
              </a:rPr>
              <a:t>making </a:t>
            </a:r>
            <a:r>
              <a:rPr lang="en-US" sz="2800" dirty="0">
                <a:latin typeface="Merriweather Light"/>
              </a:rPr>
              <a:t>it easier </a:t>
            </a:r>
            <a:r>
              <a:rPr lang="en-US" sz="2800" dirty="0" smtClean="0">
                <a:latin typeface="Merriweather Light"/>
              </a:rPr>
              <a:t>to </a:t>
            </a:r>
            <a:r>
              <a:rPr lang="en-US" sz="2800" dirty="0">
                <a:latin typeface="Merriweather Light"/>
              </a:rPr>
              <a:t>scale. This slight change caused a social media uproar. </a:t>
            </a:r>
          </a:p>
          <a:p>
            <a:pPr marL="463550" indent="-457200">
              <a:spcAft>
                <a:spcPts val="1200"/>
              </a:spcAft>
              <a:buFont typeface="Arial" panose="020B0604020202020204" pitchFamily="34" charset="0"/>
              <a:buChar char="•"/>
            </a:pPr>
            <a:r>
              <a:rPr lang="en-US" sz="2800" dirty="0">
                <a:latin typeface="Merriweather Light"/>
              </a:rPr>
              <a:t>June 2016 – Facebook changes its typeface </a:t>
            </a:r>
            <a:r>
              <a:rPr lang="en-US" sz="2800" dirty="0" smtClean="0">
                <a:latin typeface="Merriweather Light"/>
              </a:rPr>
              <a:t>from Helvetica to Geneva. </a:t>
            </a:r>
            <a:r>
              <a:rPr lang="en-US" sz="2800" dirty="0">
                <a:latin typeface="Merriweather Light"/>
              </a:rPr>
              <a:t>The difference was noticeable </a:t>
            </a:r>
            <a:r>
              <a:rPr lang="en-US" sz="2800" dirty="0" smtClean="0">
                <a:latin typeface="Merriweather Light"/>
              </a:rPr>
              <a:t>even </a:t>
            </a:r>
            <a:r>
              <a:rPr lang="en-US" sz="2800" dirty="0">
                <a:latin typeface="Merriweather Light"/>
              </a:rPr>
              <a:t>though </a:t>
            </a:r>
            <a:r>
              <a:rPr lang="en-US" sz="2800" dirty="0" smtClean="0">
                <a:latin typeface="Merriweather Light"/>
              </a:rPr>
              <a:t>Geneva </a:t>
            </a:r>
            <a:r>
              <a:rPr lang="en-US" sz="2800" dirty="0">
                <a:latin typeface="Merriweather Light"/>
              </a:rPr>
              <a:t>is only slightly thinner and lighter. </a:t>
            </a:r>
          </a:p>
          <a:p>
            <a:pPr marL="463550" indent="-457200">
              <a:buFont typeface="Arial" panose="020B0604020202020204" pitchFamily="34" charset="0"/>
              <a:buChar char="•"/>
            </a:pPr>
            <a:r>
              <a:rPr lang="en-US" sz="2800" dirty="0">
                <a:latin typeface="Merriweather Light"/>
              </a:rPr>
              <a:t>January 2017 – Apple changes its website and iOS 9 operating system </a:t>
            </a:r>
            <a:r>
              <a:rPr lang="en-US" sz="2800" dirty="0" smtClean="0">
                <a:latin typeface="Merriweather Light"/>
              </a:rPr>
              <a:t>from Helvetica </a:t>
            </a:r>
            <a:r>
              <a:rPr lang="en-US" sz="2800" dirty="0">
                <a:latin typeface="Merriweather Light"/>
              </a:rPr>
              <a:t>Neue to a new typeface they </a:t>
            </a:r>
            <a:r>
              <a:rPr lang="en-US" sz="2800" dirty="0" smtClean="0">
                <a:latin typeface="Merriweather Light"/>
              </a:rPr>
              <a:t>created, </a:t>
            </a:r>
            <a:r>
              <a:rPr lang="en-US" sz="2800" dirty="0">
                <a:latin typeface="Merriweather Light"/>
              </a:rPr>
              <a:t>called San </a:t>
            </a:r>
            <a:r>
              <a:rPr lang="en-US" sz="2800" dirty="0" smtClean="0">
                <a:latin typeface="Merriweather Light"/>
              </a:rPr>
              <a:t>Francisco, </a:t>
            </a:r>
            <a:r>
              <a:rPr lang="en-US" sz="2800" dirty="0">
                <a:latin typeface="Merriweather Light"/>
              </a:rPr>
              <a:t>to increase the design appeal.</a:t>
            </a:r>
          </a:p>
        </p:txBody>
      </p:sp>
      <p:pic>
        <p:nvPicPr>
          <p:cNvPr id="2052" name="Picture 4" descr="https://assets.fastcompany.com/image/upload/w_596,c_limit,q_auto:best,f_auto,fl_lossy/fc/3050613-inline-i-6-googles-new-logo-copy.png">
            <a:extLst>
              <a:ext uri="{FF2B5EF4-FFF2-40B4-BE49-F238E27FC236}">
                <a16:creationId xmlns:a16="http://schemas.microsoft.com/office/drawing/2014/main" id="{E0DE76AF-6F86-4691-B75D-3D63E4F2FAC6}"/>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43627" y="5667106"/>
            <a:ext cx="3738782" cy="22959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helvetica neue vs san francisco">
            <a:extLst>
              <a:ext uri="{FF2B5EF4-FFF2-40B4-BE49-F238E27FC236}">
                <a16:creationId xmlns:a16="http://schemas.microsoft.com/office/drawing/2014/main" id="{D6B2DA0B-5A3C-483F-921D-04C945E2D3F4}"/>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16594" t="34261" r="8014" b="12780"/>
          <a:stretch/>
        </p:blipFill>
        <p:spPr bwMode="auto">
          <a:xfrm>
            <a:off x="10531489" y="5596475"/>
            <a:ext cx="3447661" cy="214845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geneva vs helvetica">
            <a:extLst>
              <a:ext uri="{FF2B5EF4-FFF2-40B4-BE49-F238E27FC236}">
                <a16:creationId xmlns:a16="http://schemas.microsoft.com/office/drawing/2014/main" id="{E9B77BC2-07E9-48D0-8130-285800A05AE6}"/>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600" t="15206" r="376" b="46488"/>
          <a:stretch/>
        </p:blipFill>
        <p:spPr bwMode="auto">
          <a:xfrm>
            <a:off x="5654163" y="5677888"/>
            <a:ext cx="3666420" cy="1985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938828"/>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_Corporate_Template_BentonSans_16.9_c">
  <a:themeElements>
    <a:clrScheme name="Custom 8">
      <a:dk1>
        <a:srgbClr val="666666"/>
      </a:dk1>
      <a:lt1>
        <a:sysClr val="window" lastClr="FFFFFF"/>
      </a:lt1>
      <a:dk2>
        <a:srgbClr val="5B6591"/>
      </a:dk2>
      <a:lt2>
        <a:srgbClr val="FFFFFF"/>
      </a:lt2>
      <a:accent1>
        <a:srgbClr val="1F447D"/>
      </a:accent1>
      <a:accent2>
        <a:srgbClr val="E8762C"/>
      </a:accent2>
      <a:accent3>
        <a:srgbClr val="7099A6"/>
      </a:accent3>
      <a:accent4>
        <a:srgbClr val="59879B"/>
      </a:accent4>
      <a:accent5>
        <a:srgbClr val="4C4C4C"/>
      </a:accent5>
      <a:accent6>
        <a:srgbClr val="C72035"/>
      </a:accent6>
      <a:hlink>
        <a:srgbClr val="EB912C"/>
      </a:hlink>
      <a:folHlink>
        <a:srgbClr val="969696"/>
      </a:folHlink>
    </a:clrScheme>
    <a:fontScheme name="Tableau Corporate Fonts">
      <a:majorFont>
        <a:latin typeface="BentonSans Book"/>
        <a:ea typeface=""/>
        <a:cs typeface=""/>
      </a:majorFont>
      <a:minorFont>
        <a:latin typeface="Merriweather 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58.png"/></Relationships>
</file>

<file path=ppt/webextensions/webextension1.xml><?xml version="1.0" encoding="utf-8"?>
<we:webextension xmlns:we="http://schemas.microsoft.com/office/webextensions/webextension/2010/11" id="{E4C6EF11-0A3D-4765-A7D4-E30DABA13605}">
  <we:reference id="wa104221182" version="2.0.0.0" store="en-US" storeType="OMEX"/>
  <we:alternateReferences>
    <we:reference id="WA104221182" version="2.0.0.0" store="WA104221182" storeType="OMEX"/>
  </we:alternateReferences>
  <we:properties>
    <we:property name="vid" value="&quot;https://vimeo.com/7860125&quot;"/>
    <we:property name="autoplay" value="null"/>
    <we:property name="starttime" value="null"/>
    <we:property name="endtime" value="null"/>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PPT_Corporate_Template_BentonSans_16.9_c</Template>
  <TotalTime>1663</TotalTime>
  <Words>2898</Words>
  <Application>Microsoft Office PowerPoint</Application>
  <PresentationFormat>Custom</PresentationFormat>
  <Paragraphs>233</Paragraphs>
  <Slides>63</Slides>
  <Notes>51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63</vt:i4>
      </vt:variant>
    </vt:vector>
  </HeadingPairs>
  <TitlesOfParts>
    <vt:vector size="74" baseType="lpstr">
      <vt:lpstr>ＭＳ Ｐゴシック</vt:lpstr>
      <vt:lpstr>Arial</vt:lpstr>
      <vt:lpstr>Avenir LT Std 35 Light</vt:lpstr>
      <vt:lpstr>Avenir LT Std 65 Medium</vt:lpstr>
      <vt:lpstr>BentonSans Book</vt:lpstr>
      <vt:lpstr>Calibri</vt:lpstr>
      <vt:lpstr>Gill Sans MT</vt:lpstr>
      <vt:lpstr>Merriweather Light</vt:lpstr>
      <vt:lpstr>Viner Hand ITC</vt:lpstr>
      <vt:lpstr>PPT_Corporate_Template_BentonSans_16.9_c</vt:lpstr>
      <vt:lpstr>Custom Design</vt:lpstr>
      <vt:lpstr>PowerPoint Presentation</vt:lpstr>
      <vt:lpstr>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“If I had never dropped in on that single course in college, the Mac would have never had multiple typefaces or proportionally spaced fonts.”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Bush State of the Union - 2002</vt:lpstr>
      <vt:lpstr>Obama State of the Union - 2010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Cat Cronk</dc:creator>
  <cp:keywords/>
  <dc:description/>
  <cp:lastModifiedBy>Jeffrey Shaffer</cp:lastModifiedBy>
  <cp:revision>181</cp:revision>
  <cp:lastPrinted>2015-11-05T23:58:20Z</cp:lastPrinted>
  <dcterms:created xsi:type="dcterms:W3CDTF">2017-05-11T09:54:05Z</dcterms:created>
  <dcterms:modified xsi:type="dcterms:W3CDTF">2017-07-25T02:57:12Z</dcterms:modified>
  <cp:category/>
</cp:coreProperties>
</file>